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3"/>
  </p:notesMasterIdLst>
  <p:sldIdLst>
    <p:sldId id="268" r:id="rId2"/>
    <p:sldId id="266" r:id="rId3"/>
    <p:sldId id="263" r:id="rId4"/>
    <p:sldId id="264" r:id="rId5"/>
    <p:sldId id="265" r:id="rId6"/>
    <p:sldId id="257" r:id="rId7"/>
    <p:sldId id="259" r:id="rId8"/>
    <p:sldId id="267" r:id="rId9"/>
    <p:sldId id="260" r:id="rId10"/>
    <p:sldId id="261" r:id="rId11"/>
    <p:sldId id="26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353" autoAdjust="0"/>
  </p:normalViewPr>
  <p:slideViewPr>
    <p:cSldViewPr>
      <p:cViewPr varScale="1">
        <p:scale>
          <a:sx n="40" d="100"/>
          <a:sy n="40" d="100"/>
        </p:scale>
        <p:origin x="-148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B8EA40-2C3C-43F7-B310-DCE8439C965E}" type="datetimeFigureOut">
              <a:rPr lang="en-GB" smtClean="0"/>
              <a:pPr/>
              <a:t>17/03/2013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D514CF-52E2-45E6-AC25-F4E154F57D56}"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Than</a:t>
            </a:r>
            <a:r>
              <a:rPr lang="en-GB" baseline="0" dirty="0" smtClean="0"/>
              <a:t> you for granting me the opportunity  to come and make a presentation. The question is how my recent research experience fits with the objectives of this post. My PhD is in the field of Computational fluid dynamics its period span from 2008 till end of 2012. I was involved in both the coding side and software side of CFD. </a:t>
            </a:r>
          </a:p>
          <a:p>
            <a:endParaRPr lang="en-GB" dirty="0"/>
          </a:p>
        </p:txBody>
      </p:sp>
      <p:sp>
        <p:nvSpPr>
          <p:cNvPr id="4" name="Slide Number Placeholder 3"/>
          <p:cNvSpPr>
            <a:spLocks noGrp="1"/>
          </p:cNvSpPr>
          <p:nvPr>
            <p:ph type="sldNum" sz="quarter" idx="10"/>
          </p:nvPr>
        </p:nvSpPr>
        <p:spPr/>
        <p:txBody>
          <a:bodyPr/>
          <a:lstStyle/>
          <a:p>
            <a:fld id="{48D514CF-52E2-45E6-AC25-F4E154F57D56}"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Using </a:t>
            </a:r>
            <a:r>
              <a:rPr lang="en-GB" dirty="0" smtClean="0"/>
              <a:t>CFD </a:t>
            </a:r>
            <a:r>
              <a:rPr lang="en-GB" dirty="0" smtClean="0"/>
              <a:t>to introduce</a:t>
            </a:r>
            <a:r>
              <a:rPr lang="en-GB" baseline="0" dirty="0" smtClean="0"/>
              <a:t> new concepts and </a:t>
            </a:r>
            <a:r>
              <a:rPr lang="en-GB" baseline="0" dirty="0" smtClean="0"/>
              <a:t>verifying </a:t>
            </a:r>
            <a:r>
              <a:rPr lang="en-GB" baseline="0" dirty="0" smtClean="0"/>
              <a:t>their </a:t>
            </a:r>
            <a:r>
              <a:rPr lang="en-GB" baseline="0" dirty="0" smtClean="0"/>
              <a:t>applicability </a:t>
            </a:r>
            <a:r>
              <a:rPr lang="en-GB" baseline="0" dirty="0" smtClean="0"/>
              <a:t>of use. The following slide shows the use of the </a:t>
            </a:r>
            <a:r>
              <a:rPr lang="en-GB" baseline="0" dirty="0" smtClean="0"/>
              <a:t>Dyson </a:t>
            </a:r>
            <a:r>
              <a:rPr lang="en-GB" baseline="0" dirty="0" smtClean="0"/>
              <a:t>fan concept to substitute to the </a:t>
            </a:r>
            <a:r>
              <a:rPr lang="en-GB" baseline="0" dirty="0" smtClean="0"/>
              <a:t>stabilizing  </a:t>
            </a:r>
            <a:r>
              <a:rPr lang="en-GB" baseline="0" dirty="0" smtClean="0"/>
              <a:t>rear rotor fan of  helicopter. The concept can be thought of blowing air on a stationary fixed </a:t>
            </a:r>
            <a:r>
              <a:rPr lang="en-GB" baseline="0" dirty="0" smtClean="0"/>
              <a:t>airfoil </a:t>
            </a:r>
            <a:r>
              <a:rPr lang="en-GB" baseline="0" dirty="0" smtClean="0"/>
              <a:t>to </a:t>
            </a:r>
            <a:r>
              <a:rPr lang="en-GB" baseline="0" dirty="0" smtClean="0"/>
              <a:t>create </a:t>
            </a:r>
            <a:r>
              <a:rPr lang="en-GB" baseline="0" dirty="0" smtClean="0"/>
              <a:t>suction and from the circulation around the aerofoil new masses of air are pushed creating a pushing affect. The advantage of this concept that the mechanical </a:t>
            </a:r>
            <a:r>
              <a:rPr lang="en-GB" baseline="0" dirty="0" smtClean="0"/>
              <a:t>mechanism </a:t>
            </a:r>
            <a:r>
              <a:rPr lang="en-GB" baseline="0" dirty="0" smtClean="0"/>
              <a:t>used for the rear fan is omitted out and the addition to using the jet engines output jet to </a:t>
            </a:r>
            <a:r>
              <a:rPr lang="en-GB" baseline="0" dirty="0" smtClean="0"/>
              <a:t>stabilize </a:t>
            </a:r>
            <a:r>
              <a:rPr lang="en-GB" baseline="0" dirty="0" smtClean="0"/>
              <a:t>the helicopters flight.</a:t>
            </a:r>
            <a:endParaRPr lang="en-GB" dirty="0"/>
          </a:p>
        </p:txBody>
      </p:sp>
      <p:sp>
        <p:nvSpPr>
          <p:cNvPr id="4" name="Slide Number Placeholder 3"/>
          <p:cNvSpPr>
            <a:spLocks noGrp="1"/>
          </p:cNvSpPr>
          <p:nvPr>
            <p:ph type="sldNum" sz="quarter" idx="10"/>
          </p:nvPr>
        </p:nvSpPr>
        <p:spPr/>
        <p:txBody>
          <a:bodyPr/>
          <a:lstStyle/>
          <a:p>
            <a:fld id="{48D514CF-52E2-45E6-AC25-F4E154F57D56}" type="slidenum">
              <a:rPr lang="en-GB" smtClean="0"/>
              <a:pPr/>
              <a:t>10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To study fluid motion the </a:t>
            </a:r>
            <a:r>
              <a:rPr lang="en-GB" baseline="0" dirty="0" err="1" smtClean="0"/>
              <a:t>Navier</a:t>
            </a:r>
            <a:r>
              <a:rPr lang="en-GB" baseline="0" dirty="0" smtClean="0"/>
              <a:t>-Stokes equations have been proposed by two scientists </a:t>
            </a:r>
            <a:r>
              <a:rPr lang="en-GB" baseline="0" dirty="0" err="1" smtClean="0"/>
              <a:t>Navier</a:t>
            </a:r>
            <a:r>
              <a:rPr lang="en-GB" baseline="0" dirty="0" smtClean="0"/>
              <a:t> and Stokes. Computational fluid dynamics can be very simply defined as the solution of the </a:t>
            </a:r>
            <a:r>
              <a:rPr lang="en-GB" baseline="0" dirty="0" err="1" smtClean="0"/>
              <a:t>Navier</a:t>
            </a:r>
            <a:r>
              <a:rPr lang="en-GB" baseline="0" dirty="0" smtClean="0"/>
              <a:t>-Stokes equations with the help of computers. I will not go into more detail in the mathematical side of things due to the restriction of time and also to focus more on the application side of CFD. There are lots of applications CFD can be used for. Due to that the advertised job position being in the field of aerospace the following slides will focus on the application of CFD in the development of aircraft.</a:t>
            </a:r>
            <a:endParaRPr lang="en-GB" dirty="0" smtClean="0"/>
          </a:p>
        </p:txBody>
      </p:sp>
      <p:sp>
        <p:nvSpPr>
          <p:cNvPr id="4" name="Slide Number Placeholder 3"/>
          <p:cNvSpPr>
            <a:spLocks noGrp="1"/>
          </p:cNvSpPr>
          <p:nvPr>
            <p:ph type="sldNum" sz="quarter" idx="10"/>
          </p:nvPr>
        </p:nvSpPr>
        <p:spPr/>
        <p:txBody>
          <a:bodyPr/>
          <a:lstStyle/>
          <a:p>
            <a:fld id="{48D514CF-52E2-45E6-AC25-F4E154F57D56}"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Design validation through using the stream line function, by following the</a:t>
            </a:r>
            <a:r>
              <a:rPr lang="en-GB" baseline="0" dirty="0" smtClean="0"/>
              <a:t> streamline path and how it interacts with aircraft surface gives an indication on how aerodynamically efficient its design is. This can be verified also by calculating the generated drag and life at the studied flight conditions.</a:t>
            </a:r>
            <a:endParaRPr lang="en-GB" dirty="0"/>
          </a:p>
        </p:txBody>
      </p:sp>
      <p:sp>
        <p:nvSpPr>
          <p:cNvPr id="4" name="Slide Number Placeholder 3"/>
          <p:cNvSpPr>
            <a:spLocks noGrp="1"/>
          </p:cNvSpPr>
          <p:nvPr>
            <p:ph type="sldNum" sz="quarter" idx="10"/>
          </p:nvPr>
        </p:nvSpPr>
        <p:spPr/>
        <p:txBody>
          <a:bodyPr/>
          <a:lstStyle/>
          <a:p>
            <a:fld id="{48D514CF-52E2-45E6-AC25-F4E154F57D56}"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Visualizing flows in regions which are hard to capture the flow pattern in them,</a:t>
            </a:r>
            <a:r>
              <a:rPr lang="en-GB" baseline="0" dirty="0" smtClean="0"/>
              <a:t> that is in wind tunnels such as for the case of a jet aircraft having their engines located inside the aircraft fuselage.</a:t>
            </a:r>
            <a:endParaRPr lang="en-GB" dirty="0"/>
          </a:p>
        </p:txBody>
      </p:sp>
      <p:sp>
        <p:nvSpPr>
          <p:cNvPr id="4" name="Slide Number Placeholder 3"/>
          <p:cNvSpPr>
            <a:spLocks noGrp="1"/>
          </p:cNvSpPr>
          <p:nvPr>
            <p:ph type="sldNum" sz="quarter" idx="10"/>
          </p:nvPr>
        </p:nvSpPr>
        <p:spPr/>
        <p:txBody>
          <a:bodyPr/>
          <a:lstStyle/>
          <a:p>
            <a:fld id="{48D514CF-52E2-45E6-AC25-F4E154F57D56}"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Using CFD to calculate the wall shear stress occurring on an aircraft surface. This example is for a space shuttle locating the regions of high</a:t>
            </a:r>
            <a:r>
              <a:rPr lang="en-GB" baseline="0" dirty="0" smtClean="0"/>
              <a:t> stress during re-entry. As can be seen its obvious the rear end of the space shuttle is protected with the least wall shear stress occurring on the  surface of the rocket boosters in addition to the protection of the cargo storage area of the shuttle</a:t>
            </a:r>
            <a:r>
              <a:rPr lang="en-GB" dirty="0" smtClean="0"/>
              <a:t> . In addition to</a:t>
            </a:r>
            <a:r>
              <a:rPr lang="en-GB" baseline="0" dirty="0" smtClean="0"/>
              <a:t> </a:t>
            </a:r>
            <a:r>
              <a:rPr lang="en-GB" dirty="0" smtClean="0"/>
              <a:t>the flight cabin section being protected</a:t>
            </a:r>
            <a:endParaRPr lang="en-GB" dirty="0"/>
          </a:p>
        </p:txBody>
      </p:sp>
      <p:sp>
        <p:nvSpPr>
          <p:cNvPr id="4" name="Slide Number Placeholder 3"/>
          <p:cNvSpPr>
            <a:spLocks noGrp="1"/>
          </p:cNvSpPr>
          <p:nvPr>
            <p:ph type="sldNum" sz="quarter" idx="10"/>
          </p:nvPr>
        </p:nvSpPr>
        <p:spPr/>
        <p:txBody>
          <a:bodyPr/>
          <a:lstStyle/>
          <a:p>
            <a:fld id="{48D514CF-52E2-45E6-AC25-F4E154F57D56}"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Using </a:t>
            </a:r>
            <a:r>
              <a:rPr lang="en-GB" dirty="0" smtClean="0"/>
              <a:t>CFD </a:t>
            </a:r>
            <a:r>
              <a:rPr lang="en-GB" dirty="0" smtClean="0"/>
              <a:t>to</a:t>
            </a:r>
            <a:r>
              <a:rPr lang="en-GB" baseline="0" dirty="0" smtClean="0"/>
              <a:t> locate the distribution of forces on the aircrafts surface </a:t>
            </a:r>
            <a:r>
              <a:rPr lang="en-GB" baseline="0" dirty="0" smtClean="0"/>
              <a:t>especially </a:t>
            </a:r>
            <a:r>
              <a:rPr lang="en-GB" baseline="0" dirty="0" smtClean="0"/>
              <a:t>the wings, from the </a:t>
            </a:r>
            <a:r>
              <a:rPr lang="en-GB" baseline="0" dirty="0" smtClean="0"/>
              <a:t>simulation </a:t>
            </a:r>
            <a:r>
              <a:rPr lang="en-GB" baseline="0" dirty="0" smtClean="0"/>
              <a:t>runs the generated lift can be measured using. Simulation runs can be done at different flow </a:t>
            </a:r>
            <a:r>
              <a:rPr lang="en-GB" baseline="0" dirty="0" smtClean="0"/>
              <a:t>velocities. Running </a:t>
            </a:r>
            <a:r>
              <a:rPr lang="en-GB" baseline="0" dirty="0" smtClean="0"/>
              <a:t>simulations at the flight conditions at the extreme conditions showing where flutter would occur, locating the regions on the surface where flutter would occur</a:t>
            </a:r>
            <a:endParaRPr lang="en-GB" dirty="0"/>
          </a:p>
        </p:txBody>
      </p:sp>
      <p:sp>
        <p:nvSpPr>
          <p:cNvPr id="4" name="Slide Number Placeholder 3"/>
          <p:cNvSpPr>
            <a:spLocks noGrp="1"/>
          </p:cNvSpPr>
          <p:nvPr>
            <p:ph type="sldNum" sz="quarter" idx="10"/>
          </p:nvPr>
        </p:nvSpPr>
        <p:spPr/>
        <p:txBody>
          <a:bodyPr/>
          <a:lstStyle/>
          <a:p>
            <a:fld id="{48D514CF-52E2-45E6-AC25-F4E154F57D56}"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Using</a:t>
            </a:r>
            <a:r>
              <a:rPr lang="en-GB" baseline="0" dirty="0" smtClean="0"/>
              <a:t> CFD to study flow interaction between an aircraft structure and installed jet engine by visualization the eddy viscosity parameter which represents the flow momentum transfer in the occurring flow. </a:t>
            </a:r>
            <a:endParaRPr lang="en-GB" dirty="0"/>
          </a:p>
        </p:txBody>
      </p:sp>
      <p:sp>
        <p:nvSpPr>
          <p:cNvPr id="4" name="Slide Number Placeholder 3"/>
          <p:cNvSpPr>
            <a:spLocks noGrp="1"/>
          </p:cNvSpPr>
          <p:nvPr>
            <p:ph type="sldNum" sz="quarter" idx="10"/>
          </p:nvPr>
        </p:nvSpPr>
        <p:spPr/>
        <p:txBody>
          <a:bodyPr/>
          <a:lstStyle/>
          <a:p>
            <a:fld id="{48D514CF-52E2-45E6-AC25-F4E154F57D56}"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following slide shows the</a:t>
            </a:r>
            <a:r>
              <a:rPr lang="en-GB" baseline="0" dirty="0" smtClean="0"/>
              <a:t> effects of the bypass fan flows in the outlet jet.</a:t>
            </a:r>
            <a:endParaRPr lang="en-GB" dirty="0"/>
          </a:p>
        </p:txBody>
      </p:sp>
      <p:sp>
        <p:nvSpPr>
          <p:cNvPr id="4" name="Slide Number Placeholder 3"/>
          <p:cNvSpPr>
            <a:spLocks noGrp="1"/>
          </p:cNvSpPr>
          <p:nvPr>
            <p:ph type="sldNum" sz="quarter" idx="10"/>
          </p:nvPr>
        </p:nvSpPr>
        <p:spPr/>
        <p:txBody>
          <a:bodyPr/>
          <a:lstStyle/>
          <a:p>
            <a:fld id="{48D514CF-52E2-45E6-AC25-F4E154F57D56}"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following slide shows how</a:t>
            </a:r>
            <a:r>
              <a:rPr lang="en-GB" baseline="0" dirty="0" smtClean="0"/>
              <a:t> to locate regions of high energy on  the wing tips section and engine nacelle through identifying regions of high </a:t>
            </a:r>
            <a:r>
              <a:rPr lang="en-GB" baseline="0" dirty="0" err="1" smtClean="0"/>
              <a:t>vorticity</a:t>
            </a:r>
            <a:r>
              <a:rPr lang="en-GB" baseline="0" dirty="0" smtClean="0"/>
              <a:t>.</a:t>
            </a:r>
            <a:endParaRPr lang="en-GB" dirty="0" smtClean="0"/>
          </a:p>
          <a:p>
            <a:endParaRPr lang="en-GB" dirty="0"/>
          </a:p>
        </p:txBody>
      </p:sp>
      <p:sp>
        <p:nvSpPr>
          <p:cNvPr id="4" name="Slide Number Placeholder 3"/>
          <p:cNvSpPr>
            <a:spLocks noGrp="1"/>
          </p:cNvSpPr>
          <p:nvPr>
            <p:ph type="sldNum" sz="quarter" idx="10"/>
          </p:nvPr>
        </p:nvSpPr>
        <p:spPr/>
        <p:txBody>
          <a:bodyPr/>
          <a:lstStyle/>
          <a:p>
            <a:fld id="{48D514CF-52E2-45E6-AC25-F4E154F57D56}"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02EB887-B57E-4BC6-8C16-223BD60FB791}" type="datetimeFigureOut">
              <a:rPr lang="en-GB" smtClean="0"/>
              <a:pPr/>
              <a:t>17/03/2013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53B160-B960-420A-A066-445FCE7DA60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2EB887-B57E-4BC6-8C16-223BD60FB791}" type="datetimeFigureOut">
              <a:rPr lang="en-GB" smtClean="0"/>
              <a:pPr/>
              <a:t>17/03/2013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53B160-B960-420A-A066-445FCE7DA60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2EB887-B57E-4BC6-8C16-223BD60FB791}" type="datetimeFigureOut">
              <a:rPr lang="en-GB" smtClean="0"/>
              <a:pPr/>
              <a:t>17/03/2013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53B160-B960-420A-A066-445FCE7DA60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2EB887-B57E-4BC6-8C16-223BD60FB791}" type="datetimeFigureOut">
              <a:rPr lang="en-GB" smtClean="0"/>
              <a:pPr/>
              <a:t>17/03/2013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53B160-B960-420A-A066-445FCE7DA60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2EB887-B57E-4BC6-8C16-223BD60FB791}" type="datetimeFigureOut">
              <a:rPr lang="en-GB" smtClean="0"/>
              <a:pPr/>
              <a:t>17/03/2013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53B160-B960-420A-A066-445FCE7DA60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02EB887-B57E-4BC6-8C16-223BD60FB791}" type="datetimeFigureOut">
              <a:rPr lang="en-GB" smtClean="0"/>
              <a:pPr/>
              <a:t>17/03/2013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53B160-B960-420A-A066-445FCE7DA60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02EB887-B57E-4BC6-8C16-223BD60FB791}" type="datetimeFigureOut">
              <a:rPr lang="en-GB" smtClean="0"/>
              <a:pPr/>
              <a:t>17/03/2013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53B160-B960-420A-A066-445FCE7DA60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02EB887-B57E-4BC6-8C16-223BD60FB791}" type="datetimeFigureOut">
              <a:rPr lang="en-GB" smtClean="0"/>
              <a:pPr/>
              <a:t>17/03/2013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53B160-B960-420A-A066-445FCE7DA60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EB887-B57E-4BC6-8C16-223BD60FB791}" type="datetimeFigureOut">
              <a:rPr lang="en-GB" smtClean="0"/>
              <a:pPr/>
              <a:t>17/03/2013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53B160-B960-420A-A066-445FCE7DA60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EB887-B57E-4BC6-8C16-223BD60FB791}" type="datetimeFigureOut">
              <a:rPr lang="en-GB" smtClean="0"/>
              <a:pPr/>
              <a:t>17/03/2013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53B160-B960-420A-A066-445FCE7DA60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EB887-B57E-4BC6-8C16-223BD60FB791}" type="datetimeFigureOut">
              <a:rPr lang="en-GB" smtClean="0"/>
              <a:pPr/>
              <a:t>17/03/2013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53B160-B960-420A-A066-445FCE7DA60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EB887-B57E-4BC6-8C16-223BD60FB791}" type="datetimeFigureOut">
              <a:rPr lang="en-GB" smtClean="0"/>
              <a:pPr/>
              <a:t>17/03/2013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3B160-B960-420A-A066-445FCE7DA60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descr="cover.jpg"/>
          <p:cNvPicPr>
            <a:picLocks noChangeAspect="1"/>
          </p:cNvPicPr>
          <p:nvPr/>
        </p:nvPicPr>
        <p:blipFill>
          <a:blip r:embed="rId3" cstate="print"/>
          <a:stretch>
            <a:fillRect/>
          </a:stretch>
        </p:blipFill>
        <p:spPr>
          <a:xfrm>
            <a:off x="64770" y="0"/>
            <a:ext cx="901446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descr="9950798_orig.png"/>
          <p:cNvPicPr>
            <a:picLocks noGrp="1" noChangeAspect="1"/>
          </p:cNvPicPr>
          <p:nvPr>
            <p:ph idx="1"/>
          </p:nvPr>
        </p:nvPicPr>
        <p:blipFill>
          <a:blip r:embed="rId3" cstate="print"/>
          <a:stretch>
            <a:fillRect/>
          </a:stretch>
        </p:blipFill>
        <p:spPr>
          <a:xfrm>
            <a:off x="323528" y="2132856"/>
            <a:ext cx="8515882" cy="3938215"/>
          </a:xfrm>
        </p:spPr>
      </p:pic>
      <p:sp>
        <p:nvSpPr>
          <p:cNvPr id="8" name="TextBox 7"/>
          <p:cNvSpPr txBox="1"/>
          <p:nvPr/>
        </p:nvSpPr>
        <p:spPr>
          <a:xfrm>
            <a:off x="683568" y="620688"/>
            <a:ext cx="6984776" cy="584775"/>
          </a:xfrm>
          <a:prstGeom prst="rect">
            <a:avLst/>
          </a:prstGeom>
          <a:noFill/>
        </p:spPr>
        <p:txBody>
          <a:bodyPr wrap="square" rtlCol="0">
            <a:spAutoFit/>
          </a:bodyPr>
          <a:lstStyle/>
          <a:p>
            <a:r>
              <a:rPr lang="en-GB" sz="3200" dirty="0" smtClean="0"/>
              <a:t>Testing new concepts</a:t>
            </a:r>
            <a:endParaRPr lang="en-GB"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868712_orig.png"/>
          <p:cNvPicPr>
            <a:picLocks noGrp="1" noChangeAspect="1"/>
          </p:cNvPicPr>
          <p:nvPr>
            <p:ph idx="1"/>
          </p:nvPr>
        </p:nvPicPr>
        <p:blipFill>
          <a:blip r:embed="rId2" cstate="print"/>
          <a:stretch>
            <a:fillRect/>
          </a:stretch>
        </p:blipFill>
        <p:spPr>
          <a:xfrm rot="5400000">
            <a:off x="2548078" y="196339"/>
            <a:ext cx="4311999" cy="8041022"/>
          </a:xfrm>
        </p:spPr>
      </p:pic>
      <p:sp>
        <p:nvSpPr>
          <p:cNvPr id="5" name="Rectangle 4"/>
          <p:cNvSpPr/>
          <p:nvPr/>
        </p:nvSpPr>
        <p:spPr>
          <a:xfrm>
            <a:off x="1547664" y="404664"/>
            <a:ext cx="6067302" cy="923330"/>
          </a:xfrm>
          <a:prstGeom prst="rect">
            <a:avLst/>
          </a:prstGeom>
          <a:noFill/>
        </p:spPr>
        <p:txBody>
          <a:bodyPr wrap="none" lIns="91440" tIns="45720" rIns="91440" bIns="45720">
            <a:spAutoFit/>
          </a:bodyPr>
          <a:lstStyle/>
          <a:p>
            <a:pPr algn="ctr"/>
            <a:r>
              <a:rPr lang="en-GB"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Thanks for Listening </a:t>
            </a:r>
            <a:endParaRPr lang="en-GB"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6" name="Title 5"/>
          <p:cNvSpPr>
            <a:spLocks noGrp="1"/>
          </p:cNvSpPr>
          <p:nvPr>
            <p:ph type="title"/>
          </p:nvPr>
        </p:nvSpPr>
        <p:spPr/>
        <p:txBody>
          <a:bodyPr/>
          <a:lstStyle/>
          <a:p>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descr="5688942.jpg"/>
          <p:cNvPicPr>
            <a:picLocks noGrp="1" noChangeAspect="1"/>
          </p:cNvPicPr>
          <p:nvPr>
            <p:ph idx="1"/>
          </p:nvPr>
        </p:nvPicPr>
        <p:blipFill>
          <a:blip r:embed="rId3" cstate="print"/>
          <a:stretch>
            <a:fillRect/>
          </a:stretch>
        </p:blipFill>
        <p:spPr>
          <a:xfrm>
            <a:off x="539552" y="1628800"/>
            <a:ext cx="8143875" cy="2505075"/>
          </a:xfrm>
        </p:spPr>
      </p:pic>
      <p:sp>
        <p:nvSpPr>
          <p:cNvPr id="6" name="TextBox 5"/>
          <p:cNvSpPr txBox="1"/>
          <p:nvPr/>
        </p:nvSpPr>
        <p:spPr>
          <a:xfrm>
            <a:off x="683568" y="764704"/>
            <a:ext cx="6264696" cy="584775"/>
          </a:xfrm>
          <a:prstGeom prst="rect">
            <a:avLst/>
          </a:prstGeom>
          <a:noFill/>
        </p:spPr>
        <p:txBody>
          <a:bodyPr wrap="square" rtlCol="0">
            <a:spAutoFit/>
          </a:bodyPr>
          <a:lstStyle/>
          <a:p>
            <a:r>
              <a:rPr lang="en-GB" sz="3200" dirty="0" err="1" smtClean="0"/>
              <a:t>Navier</a:t>
            </a:r>
            <a:r>
              <a:rPr lang="en-GB" sz="3200" dirty="0" smtClean="0"/>
              <a:t>-Stokes Equations</a:t>
            </a:r>
            <a:endParaRPr lang="en-GB" sz="3200" dirty="0"/>
          </a:p>
        </p:txBody>
      </p:sp>
      <p:sp>
        <p:nvSpPr>
          <p:cNvPr id="7" name="TextBox 6"/>
          <p:cNvSpPr txBox="1"/>
          <p:nvPr/>
        </p:nvSpPr>
        <p:spPr>
          <a:xfrm>
            <a:off x="539552" y="4077072"/>
            <a:ext cx="3744416" cy="584775"/>
          </a:xfrm>
          <a:prstGeom prst="rect">
            <a:avLst/>
          </a:prstGeom>
          <a:noFill/>
        </p:spPr>
        <p:txBody>
          <a:bodyPr wrap="square" rtlCol="0">
            <a:spAutoFit/>
          </a:bodyPr>
          <a:lstStyle/>
          <a:p>
            <a:r>
              <a:rPr lang="en-GB" sz="3200" dirty="0" smtClean="0"/>
              <a:t>Continuity Equation</a:t>
            </a:r>
            <a:endParaRPr lang="en-GB" sz="3200" dirty="0"/>
          </a:p>
        </p:txBody>
      </p:sp>
      <p:pic>
        <p:nvPicPr>
          <p:cNvPr id="8" name="Picture 7" descr="1012250.jpg"/>
          <p:cNvPicPr>
            <a:picLocks noChangeAspect="1"/>
          </p:cNvPicPr>
          <p:nvPr/>
        </p:nvPicPr>
        <p:blipFill>
          <a:blip r:embed="rId4" cstate="print"/>
          <a:stretch>
            <a:fillRect/>
          </a:stretch>
        </p:blipFill>
        <p:spPr>
          <a:xfrm>
            <a:off x="2411760" y="4941168"/>
            <a:ext cx="4162425" cy="847725"/>
          </a:xfrm>
          <a:prstGeom prst="rect">
            <a:avLst/>
          </a:prstGeom>
        </p:spPr>
      </p:pic>
      <p:sp>
        <p:nvSpPr>
          <p:cNvPr id="10" name="TextBox 9"/>
          <p:cNvSpPr txBox="1"/>
          <p:nvPr/>
        </p:nvSpPr>
        <p:spPr>
          <a:xfrm>
            <a:off x="755576" y="332656"/>
            <a:ext cx="6624736" cy="584775"/>
          </a:xfrm>
          <a:prstGeom prst="rect">
            <a:avLst/>
          </a:prstGeom>
          <a:noFill/>
        </p:spPr>
        <p:txBody>
          <a:bodyPr wrap="square" rtlCol="0">
            <a:spAutoFit/>
          </a:bodyPr>
          <a:lstStyle/>
          <a:p>
            <a:r>
              <a:rPr lang="en-GB" sz="3200" dirty="0" smtClean="0"/>
              <a:t>Required Equations to Solve</a:t>
            </a:r>
            <a:endParaRPr lang="en-GB"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2782206_orig.png"/>
          <p:cNvPicPr>
            <a:picLocks noGrp="1" noChangeAspect="1"/>
          </p:cNvPicPr>
          <p:nvPr>
            <p:ph idx="1"/>
          </p:nvPr>
        </p:nvPicPr>
        <p:blipFill>
          <a:blip r:embed="rId3" cstate="print"/>
          <a:stretch>
            <a:fillRect/>
          </a:stretch>
        </p:blipFill>
        <p:spPr>
          <a:xfrm>
            <a:off x="467544" y="1208509"/>
            <a:ext cx="8375256" cy="5649491"/>
          </a:xfrm>
        </p:spPr>
      </p:pic>
      <p:cxnSp>
        <p:nvCxnSpPr>
          <p:cNvPr id="6" name="Straight Arrow Connector 5"/>
          <p:cNvCxnSpPr/>
          <p:nvPr/>
        </p:nvCxnSpPr>
        <p:spPr>
          <a:xfrm flipH="1">
            <a:off x="6444208" y="1628800"/>
            <a:ext cx="1440160" cy="1800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flipH="1">
            <a:off x="5364088" y="1628800"/>
            <a:ext cx="2520280" cy="1800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flipH="1">
            <a:off x="3779912" y="1628800"/>
            <a:ext cx="4104456" cy="187220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683568" y="476672"/>
            <a:ext cx="5544616" cy="584775"/>
          </a:xfrm>
          <a:prstGeom prst="rect">
            <a:avLst/>
          </a:prstGeom>
          <a:noFill/>
        </p:spPr>
        <p:txBody>
          <a:bodyPr wrap="square" rtlCol="0">
            <a:spAutoFit/>
          </a:bodyPr>
          <a:lstStyle/>
          <a:p>
            <a:r>
              <a:rPr lang="en-GB" sz="3200" dirty="0" smtClean="0"/>
              <a:t>Aircraft Design Validation</a:t>
            </a:r>
            <a:endParaRPr lang="en-GB"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cfx1.png"/>
          <p:cNvPicPr>
            <a:picLocks noGrp="1" noChangeAspect="1"/>
          </p:cNvPicPr>
          <p:nvPr>
            <p:ph idx="1"/>
          </p:nvPr>
        </p:nvPicPr>
        <p:blipFill>
          <a:blip r:embed="rId3" cstate="print"/>
          <a:stretch>
            <a:fillRect/>
          </a:stretch>
        </p:blipFill>
        <p:spPr>
          <a:xfrm>
            <a:off x="395536" y="881336"/>
            <a:ext cx="8419826" cy="5976664"/>
          </a:xfrm>
        </p:spPr>
      </p:pic>
      <p:cxnSp>
        <p:nvCxnSpPr>
          <p:cNvPr id="6" name="Straight Arrow Connector 5"/>
          <p:cNvCxnSpPr/>
          <p:nvPr/>
        </p:nvCxnSpPr>
        <p:spPr>
          <a:xfrm flipH="1">
            <a:off x="6300192" y="2060848"/>
            <a:ext cx="720080" cy="129614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flipH="1">
            <a:off x="5364088" y="1556792"/>
            <a:ext cx="504056" cy="15841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flipH="1">
            <a:off x="4644008" y="1484784"/>
            <a:ext cx="72008" cy="16561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467544" y="332656"/>
            <a:ext cx="6624736" cy="584775"/>
          </a:xfrm>
          <a:prstGeom prst="rect">
            <a:avLst/>
          </a:prstGeom>
          <a:noFill/>
        </p:spPr>
        <p:txBody>
          <a:bodyPr wrap="square" rtlCol="0">
            <a:spAutoFit/>
          </a:bodyPr>
          <a:lstStyle/>
          <a:p>
            <a:r>
              <a:rPr lang="en-GB" sz="3200" dirty="0" smtClean="0"/>
              <a:t>Analysing critical Flow  Regions</a:t>
            </a:r>
            <a:endParaRPr lang="en-GB"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4672533_orig.png"/>
          <p:cNvPicPr>
            <a:picLocks noGrp="1" noChangeAspect="1"/>
          </p:cNvPicPr>
          <p:nvPr>
            <p:ph idx="1"/>
          </p:nvPr>
        </p:nvPicPr>
        <p:blipFill>
          <a:blip r:embed="rId3" cstate="print"/>
          <a:stretch>
            <a:fillRect/>
          </a:stretch>
        </p:blipFill>
        <p:spPr>
          <a:xfrm>
            <a:off x="251520" y="1052736"/>
            <a:ext cx="8630828" cy="4824536"/>
          </a:xfrm>
        </p:spPr>
      </p:pic>
      <p:cxnSp>
        <p:nvCxnSpPr>
          <p:cNvPr id="6" name="Straight Arrow Connector 5"/>
          <p:cNvCxnSpPr/>
          <p:nvPr/>
        </p:nvCxnSpPr>
        <p:spPr>
          <a:xfrm flipH="1">
            <a:off x="7236296" y="2276872"/>
            <a:ext cx="576064" cy="16561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a:off x="2483768" y="2996952"/>
            <a:ext cx="1296144" cy="136815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a:off x="4860032" y="1700808"/>
            <a:ext cx="576064" cy="23762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539552" y="332656"/>
            <a:ext cx="7776864" cy="584775"/>
          </a:xfrm>
          <a:prstGeom prst="rect">
            <a:avLst/>
          </a:prstGeom>
          <a:noFill/>
        </p:spPr>
        <p:txBody>
          <a:bodyPr wrap="square" rtlCol="0">
            <a:spAutoFit/>
          </a:bodyPr>
          <a:lstStyle/>
          <a:p>
            <a:r>
              <a:rPr lang="en-GB" sz="3200" dirty="0" smtClean="0"/>
              <a:t>Locating regions of high and low shear stress</a:t>
            </a:r>
            <a:endParaRPr lang="en-GB"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pic>
        <p:nvPicPr>
          <p:cNvPr id="4" name="Content Placeholder 3" descr="8180893_orig.png"/>
          <p:cNvPicPr>
            <a:picLocks noGrp="1" noChangeAspect="1"/>
          </p:cNvPicPr>
          <p:nvPr>
            <p:ph idx="1"/>
          </p:nvPr>
        </p:nvPicPr>
        <p:blipFill>
          <a:blip r:embed="rId3" cstate="print"/>
          <a:stretch>
            <a:fillRect/>
          </a:stretch>
        </p:blipFill>
        <p:spPr>
          <a:xfrm>
            <a:off x="611560" y="1124744"/>
            <a:ext cx="8154297" cy="4460751"/>
          </a:xfrm>
        </p:spPr>
      </p:pic>
      <p:cxnSp>
        <p:nvCxnSpPr>
          <p:cNvPr id="6" name="Straight Arrow Connector 5"/>
          <p:cNvCxnSpPr/>
          <p:nvPr/>
        </p:nvCxnSpPr>
        <p:spPr>
          <a:xfrm flipV="1">
            <a:off x="2483768" y="3789040"/>
            <a:ext cx="1008112" cy="12241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flipV="1">
            <a:off x="5364088" y="4293096"/>
            <a:ext cx="648072" cy="151216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flipV="1">
            <a:off x="6876256" y="5013176"/>
            <a:ext cx="864096" cy="10801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467544" y="332656"/>
            <a:ext cx="8676456" cy="553998"/>
          </a:xfrm>
          <a:prstGeom prst="rect">
            <a:avLst/>
          </a:prstGeom>
          <a:noFill/>
        </p:spPr>
        <p:txBody>
          <a:bodyPr wrap="square" rtlCol="0">
            <a:spAutoFit/>
          </a:bodyPr>
          <a:lstStyle/>
          <a:p>
            <a:r>
              <a:rPr lang="en-GB" sz="3000" dirty="0" smtClean="0"/>
              <a:t>Locating the distribution of Lift on the aircraft surface</a:t>
            </a:r>
            <a:endParaRPr lang="en-GB" sz="3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4987177_orig.png"/>
          <p:cNvPicPr>
            <a:picLocks noGrp="1" noChangeAspect="1"/>
          </p:cNvPicPr>
          <p:nvPr>
            <p:ph idx="1"/>
          </p:nvPr>
        </p:nvPicPr>
        <p:blipFill>
          <a:blip r:embed="rId3" cstate="print"/>
          <a:stretch>
            <a:fillRect/>
          </a:stretch>
        </p:blipFill>
        <p:spPr>
          <a:xfrm>
            <a:off x="457200" y="1951670"/>
            <a:ext cx="8229600" cy="3823023"/>
          </a:xfrm>
        </p:spPr>
      </p:pic>
      <p:sp>
        <p:nvSpPr>
          <p:cNvPr id="5" name="Freeform 4"/>
          <p:cNvSpPr/>
          <p:nvPr/>
        </p:nvSpPr>
        <p:spPr>
          <a:xfrm>
            <a:off x="4734393" y="4317167"/>
            <a:ext cx="3989882" cy="1441555"/>
          </a:xfrm>
          <a:custGeom>
            <a:avLst/>
            <a:gdLst>
              <a:gd name="connsiteX0" fmla="*/ 122420 w 3989882"/>
              <a:gd name="connsiteY0" fmla="*/ 359764 h 1441555"/>
              <a:gd name="connsiteX1" fmla="*/ 497174 w 3989882"/>
              <a:gd name="connsiteY1" fmla="*/ 344774 h 1441555"/>
              <a:gd name="connsiteX2" fmla="*/ 901909 w 3989882"/>
              <a:gd name="connsiteY2" fmla="*/ 239843 h 1441555"/>
              <a:gd name="connsiteX3" fmla="*/ 1261673 w 3989882"/>
              <a:gd name="connsiteY3" fmla="*/ 254833 h 1441555"/>
              <a:gd name="connsiteX4" fmla="*/ 1606446 w 3989882"/>
              <a:gd name="connsiteY4" fmla="*/ 254833 h 1441555"/>
              <a:gd name="connsiteX5" fmla="*/ 2011181 w 3989882"/>
              <a:gd name="connsiteY5" fmla="*/ 359764 h 1441555"/>
              <a:gd name="connsiteX6" fmla="*/ 2580807 w 3989882"/>
              <a:gd name="connsiteY6" fmla="*/ 209863 h 1441555"/>
              <a:gd name="connsiteX7" fmla="*/ 3555168 w 3989882"/>
              <a:gd name="connsiteY7" fmla="*/ 14990 h 1441555"/>
              <a:gd name="connsiteX8" fmla="*/ 3899941 w 3989882"/>
              <a:gd name="connsiteY8" fmla="*/ 119922 h 1441555"/>
              <a:gd name="connsiteX9" fmla="*/ 3929922 w 3989882"/>
              <a:gd name="connsiteY9" fmla="*/ 644577 h 1441555"/>
              <a:gd name="connsiteX10" fmla="*/ 3854971 w 3989882"/>
              <a:gd name="connsiteY10" fmla="*/ 1319135 h 1441555"/>
              <a:gd name="connsiteX11" fmla="*/ 3120453 w 3989882"/>
              <a:gd name="connsiteY11" fmla="*/ 1379095 h 1441555"/>
              <a:gd name="connsiteX12" fmla="*/ 2415915 w 3989882"/>
              <a:gd name="connsiteY12" fmla="*/ 1334125 h 1441555"/>
              <a:gd name="connsiteX13" fmla="*/ 2056151 w 3989882"/>
              <a:gd name="connsiteY13" fmla="*/ 1184223 h 1441555"/>
              <a:gd name="connsiteX14" fmla="*/ 1156741 w 3989882"/>
              <a:gd name="connsiteY14" fmla="*/ 944381 h 1441555"/>
              <a:gd name="connsiteX15" fmla="*/ 811968 w 3989882"/>
              <a:gd name="connsiteY15" fmla="*/ 944381 h 1441555"/>
              <a:gd name="connsiteX16" fmla="*/ 122420 w 3989882"/>
              <a:gd name="connsiteY16" fmla="*/ 869430 h 1441555"/>
              <a:gd name="connsiteX17" fmla="*/ 77450 w 3989882"/>
              <a:gd name="connsiteY17" fmla="*/ 854440 h 1441555"/>
              <a:gd name="connsiteX18" fmla="*/ 122420 w 3989882"/>
              <a:gd name="connsiteY18" fmla="*/ 359764 h 144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89882" h="1441555">
                <a:moveTo>
                  <a:pt x="122420" y="359764"/>
                </a:moveTo>
                <a:cubicBezTo>
                  <a:pt x="192374" y="274820"/>
                  <a:pt x="367259" y="364761"/>
                  <a:pt x="497174" y="344774"/>
                </a:cubicBezTo>
                <a:cubicBezTo>
                  <a:pt x="627089" y="324787"/>
                  <a:pt x="774493" y="254833"/>
                  <a:pt x="901909" y="239843"/>
                </a:cubicBezTo>
                <a:cubicBezTo>
                  <a:pt x="1029326" y="224853"/>
                  <a:pt x="1144250" y="252335"/>
                  <a:pt x="1261673" y="254833"/>
                </a:cubicBezTo>
                <a:cubicBezTo>
                  <a:pt x="1379096" y="257331"/>
                  <a:pt x="1481528" y="237345"/>
                  <a:pt x="1606446" y="254833"/>
                </a:cubicBezTo>
                <a:cubicBezTo>
                  <a:pt x="1731364" y="272321"/>
                  <a:pt x="1848788" y="367259"/>
                  <a:pt x="2011181" y="359764"/>
                </a:cubicBezTo>
                <a:cubicBezTo>
                  <a:pt x="2173574" y="352269"/>
                  <a:pt x="2323476" y="267325"/>
                  <a:pt x="2580807" y="209863"/>
                </a:cubicBezTo>
                <a:cubicBezTo>
                  <a:pt x="2838138" y="152401"/>
                  <a:pt x="3335312" y="29980"/>
                  <a:pt x="3555168" y="14990"/>
                </a:cubicBezTo>
                <a:cubicBezTo>
                  <a:pt x="3775024" y="0"/>
                  <a:pt x="3837482" y="14991"/>
                  <a:pt x="3899941" y="119922"/>
                </a:cubicBezTo>
                <a:cubicBezTo>
                  <a:pt x="3962400" y="224853"/>
                  <a:pt x="3937417" y="444708"/>
                  <a:pt x="3929922" y="644577"/>
                </a:cubicBezTo>
                <a:cubicBezTo>
                  <a:pt x="3922427" y="844446"/>
                  <a:pt x="3989882" y="1196715"/>
                  <a:pt x="3854971" y="1319135"/>
                </a:cubicBezTo>
                <a:cubicBezTo>
                  <a:pt x="3720060" y="1441555"/>
                  <a:pt x="3360296" y="1376597"/>
                  <a:pt x="3120453" y="1379095"/>
                </a:cubicBezTo>
                <a:cubicBezTo>
                  <a:pt x="2880610" y="1381593"/>
                  <a:pt x="2593299" y="1366604"/>
                  <a:pt x="2415915" y="1334125"/>
                </a:cubicBezTo>
                <a:cubicBezTo>
                  <a:pt x="2238531" y="1301646"/>
                  <a:pt x="2266013" y="1249180"/>
                  <a:pt x="2056151" y="1184223"/>
                </a:cubicBezTo>
                <a:cubicBezTo>
                  <a:pt x="1846289" y="1119266"/>
                  <a:pt x="1364105" y="984355"/>
                  <a:pt x="1156741" y="944381"/>
                </a:cubicBezTo>
                <a:cubicBezTo>
                  <a:pt x="949377" y="904407"/>
                  <a:pt x="984355" y="956873"/>
                  <a:pt x="811968" y="944381"/>
                </a:cubicBezTo>
                <a:cubicBezTo>
                  <a:pt x="639581" y="931889"/>
                  <a:pt x="244840" y="884420"/>
                  <a:pt x="122420" y="869430"/>
                </a:cubicBezTo>
                <a:cubicBezTo>
                  <a:pt x="0" y="854440"/>
                  <a:pt x="82447" y="939384"/>
                  <a:pt x="77450" y="854440"/>
                </a:cubicBezTo>
                <a:cubicBezTo>
                  <a:pt x="72453" y="769496"/>
                  <a:pt x="52466" y="444708"/>
                  <a:pt x="122420" y="359764"/>
                </a:cubicBezTo>
                <a:close/>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5"/>
          <p:cNvSpPr/>
          <p:nvPr/>
        </p:nvSpPr>
        <p:spPr>
          <a:xfrm>
            <a:off x="3919928" y="2503357"/>
            <a:ext cx="4839324" cy="1913744"/>
          </a:xfrm>
          <a:custGeom>
            <a:avLst/>
            <a:gdLst>
              <a:gd name="connsiteX0" fmla="*/ 142406 w 4839324"/>
              <a:gd name="connsiteY0" fmla="*/ 1274164 h 1913744"/>
              <a:gd name="connsiteX1" fmla="*/ 742013 w 4839324"/>
              <a:gd name="connsiteY1" fmla="*/ 1079292 h 1913744"/>
              <a:gd name="connsiteX2" fmla="*/ 1296649 w 4839324"/>
              <a:gd name="connsiteY2" fmla="*/ 929391 h 1913744"/>
              <a:gd name="connsiteX3" fmla="*/ 1926236 w 4839324"/>
              <a:gd name="connsiteY3" fmla="*/ 779489 h 1913744"/>
              <a:gd name="connsiteX4" fmla="*/ 2271010 w 4839324"/>
              <a:gd name="connsiteY4" fmla="*/ 479686 h 1913744"/>
              <a:gd name="connsiteX5" fmla="*/ 2795665 w 4839324"/>
              <a:gd name="connsiteY5" fmla="*/ 509666 h 1913744"/>
              <a:gd name="connsiteX6" fmla="*/ 3485213 w 4839324"/>
              <a:gd name="connsiteY6" fmla="*/ 299804 h 1913744"/>
              <a:gd name="connsiteX7" fmla="*/ 4369633 w 4839324"/>
              <a:gd name="connsiteY7" fmla="*/ 149902 h 1913744"/>
              <a:gd name="connsiteX8" fmla="*/ 4774367 w 4839324"/>
              <a:gd name="connsiteY8" fmla="*/ 74951 h 1913744"/>
              <a:gd name="connsiteX9" fmla="*/ 4759377 w 4839324"/>
              <a:gd name="connsiteY9" fmla="*/ 599607 h 1913744"/>
              <a:gd name="connsiteX10" fmla="*/ 4774367 w 4839324"/>
              <a:gd name="connsiteY10" fmla="*/ 1289154 h 1913744"/>
              <a:gd name="connsiteX11" fmla="*/ 4759377 w 4839324"/>
              <a:gd name="connsiteY11" fmla="*/ 1693889 h 1913744"/>
              <a:gd name="connsiteX12" fmla="*/ 4489554 w 4839324"/>
              <a:gd name="connsiteY12" fmla="*/ 1738859 h 1913744"/>
              <a:gd name="connsiteX13" fmla="*/ 4084820 w 4839324"/>
              <a:gd name="connsiteY13" fmla="*/ 1723869 h 1913744"/>
              <a:gd name="connsiteX14" fmla="*/ 3185410 w 4839324"/>
              <a:gd name="connsiteY14" fmla="*/ 1843791 h 1913744"/>
              <a:gd name="connsiteX15" fmla="*/ 2840636 w 4839324"/>
              <a:gd name="connsiteY15" fmla="*/ 1903751 h 1913744"/>
              <a:gd name="connsiteX16" fmla="*/ 2121108 w 4839324"/>
              <a:gd name="connsiteY16" fmla="*/ 1783830 h 1913744"/>
              <a:gd name="connsiteX17" fmla="*/ 1491521 w 4839324"/>
              <a:gd name="connsiteY17" fmla="*/ 1543987 h 1913744"/>
              <a:gd name="connsiteX18" fmla="*/ 217357 w 4839324"/>
              <a:gd name="connsiteY18" fmla="*/ 1274164 h 1913744"/>
              <a:gd name="connsiteX19" fmla="*/ 142406 w 4839324"/>
              <a:gd name="connsiteY19" fmla="*/ 1274164 h 191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39324" h="1913744">
                <a:moveTo>
                  <a:pt x="142406" y="1274164"/>
                </a:moveTo>
                <a:cubicBezTo>
                  <a:pt x="229849" y="1241685"/>
                  <a:pt x="549639" y="1136754"/>
                  <a:pt x="742013" y="1079292"/>
                </a:cubicBezTo>
                <a:cubicBezTo>
                  <a:pt x="934387" y="1021830"/>
                  <a:pt x="1099279" y="979358"/>
                  <a:pt x="1296649" y="929391"/>
                </a:cubicBezTo>
                <a:cubicBezTo>
                  <a:pt x="1494019" y="879424"/>
                  <a:pt x="1763843" y="854440"/>
                  <a:pt x="1926236" y="779489"/>
                </a:cubicBezTo>
                <a:cubicBezTo>
                  <a:pt x="2088630" y="704538"/>
                  <a:pt x="2126105" y="524656"/>
                  <a:pt x="2271010" y="479686"/>
                </a:cubicBezTo>
                <a:cubicBezTo>
                  <a:pt x="2415915" y="434716"/>
                  <a:pt x="2593298" y="539646"/>
                  <a:pt x="2795665" y="509666"/>
                </a:cubicBezTo>
                <a:cubicBezTo>
                  <a:pt x="2998032" y="479686"/>
                  <a:pt x="3222885" y="359765"/>
                  <a:pt x="3485213" y="299804"/>
                </a:cubicBezTo>
                <a:cubicBezTo>
                  <a:pt x="3747541" y="239843"/>
                  <a:pt x="4154774" y="187377"/>
                  <a:pt x="4369633" y="149902"/>
                </a:cubicBezTo>
                <a:cubicBezTo>
                  <a:pt x="4584492" y="112427"/>
                  <a:pt x="4709410" y="0"/>
                  <a:pt x="4774367" y="74951"/>
                </a:cubicBezTo>
                <a:cubicBezTo>
                  <a:pt x="4839324" y="149902"/>
                  <a:pt x="4759377" y="397240"/>
                  <a:pt x="4759377" y="599607"/>
                </a:cubicBezTo>
                <a:cubicBezTo>
                  <a:pt x="4759377" y="801974"/>
                  <a:pt x="4774367" y="1106774"/>
                  <a:pt x="4774367" y="1289154"/>
                </a:cubicBezTo>
                <a:cubicBezTo>
                  <a:pt x="4774367" y="1471534"/>
                  <a:pt x="4806846" y="1618938"/>
                  <a:pt x="4759377" y="1693889"/>
                </a:cubicBezTo>
                <a:cubicBezTo>
                  <a:pt x="4711908" y="1768840"/>
                  <a:pt x="4601980" y="1733862"/>
                  <a:pt x="4489554" y="1738859"/>
                </a:cubicBezTo>
                <a:cubicBezTo>
                  <a:pt x="4377128" y="1743856"/>
                  <a:pt x="4302177" y="1706380"/>
                  <a:pt x="4084820" y="1723869"/>
                </a:cubicBezTo>
                <a:cubicBezTo>
                  <a:pt x="3867463" y="1741358"/>
                  <a:pt x="3392774" y="1813811"/>
                  <a:pt x="3185410" y="1843791"/>
                </a:cubicBezTo>
                <a:cubicBezTo>
                  <a:pt x="2978046" y="1873771"/>
                  <a:pt x="3018020" y="1913744"/>
                  <a:pt x="2840636" y="1903751"/>
                </a:cubicBezTo>
                <a:cubicBezTo>
                  <a:pt x="2663252" y="1893758"/>
                  <a:pt x="2345960" y="1843791"/>
                  <a:pt x="2121108" y="1783830"/>
                </a:cubicBezTo>
                <a:cubicBezTo>
                  <a:pt x="1896256" y="1723869"/>
                  <a:pt x="1808813" y="1628931"/>
                  <a:pt x="1491521" y="1543987"/>
                </a:cubicBezTo>
                <a:cubicBezTo>
                  <a:pt x="1174229" y="1459043"/>
                  <a:pt x="434714" y="1321633"/>
                  <a:pt x="217357" y="1274164"/>
                </a:cubicBezTo>
                <a:cubicBezTo>
                  <a:pt x="0" y="1226695"/>
                  <a:pt x="54963" y="1306643"/>
                  <a:pt x="142406" y="1274164"/>
                </a:cubicBezTo>
                <a:close/>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83568" y="332656"/>
            <a:ext cx="7920880" cy="1077218"/>
          </a:xfrm>
          <a:prstGeom prst="rect">
            <a:avLst/>
          </a:prstGeom>
          <a:noFill/>
        </p:spPr>
        <p:txBody>
          <a:bodyPr wrap="square" rtlCol="0">
            <a:spAutoFit/>
          </a:bodyPr>
          <a:lstStyle/>
          <a:p>
            <a:r>
              <a:rPr lang="en-GB" sz="3200" dirty="0" smtClean="0"/>
              <a:t>Studying the interaction of flow structures resulting from different parts of the aircraft</a:t>
            </a:r>
            <a:endParaRPr lang="en-GB"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5537770_orig.png"/>
          <p:cNvPicPr>
            <a:picLocks noGrp="1" noChangeAspect="1"/>
          </p:cNvPicPr>
          <p:nvPr>
            <p:ph idx="1"/>
          </p:nvPr>
        </p:nvPicPr>
        <p:blipFill>
          <a:blip r:embed="rId3" cstate="print"/>
          <a:stretch>
            <a:fillRect/>
          </a:stretch>
        </p:blipFill>
        <p:spPr>
          <a:xfrm>
            <a:off x="899592" y="1772816"/>
            <a:ext cx="7128792" cy="4763329"/>
          </a:xfrm>
        </p:spPr>
      </p:pic>
      <p:cxnSp>
        <p:nvCxnSpPr>
          <p:cNvPr id="6" name="Straight Arrow Connector 5"/>
          <p:cNvCxnSpPr/>
          <p:nvPr/>
        </p:nvCxnSpPr>
        <p:spPr>
          <a:xfrm flipV="1">
            <a:off x="3563888" y="4653136"/>
            <a:ext cx="1728192" cy="8640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 name="TextBox 4"/>
          <p:cNvSpPr txBox="1"/>
          <p:nvPr/>
        </p:nvSpPr>
        <p:spPr>
          <a:xfrm>
            <a:off x="611560" y="620688"/>
            <a:ext cx="7560840" cy="1077218"/>
          </a:xfrm>
          <a:prstGeom prst="rect">
            <a:avLst/>
          </a:prstGeom>
          <a:noFill/>
        </p:spPr>
        <p:txBody>
          <a:bodyPr wrap="square" rtlCol="0">
            <a:spAutoFit/>
          </a:bodyPr>
          <a:lstStyle/>
          <a:p>
            <a:r>
              <a:rPr lang="en-GB" sz="3200" dirty="0" smtClean="0"/>
              <a:t>Testing different jet engine nozzle designs and its interaction</a:t>
            </a:r>
            <a:endParaRPr lang="en-GB"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8251434_orig.png"/>
          <p:cNvPicPr>
            <a:picLocks noGrp="1" noChangeAspect="1"/>
          </p:cNvPicPr>
          <p:nvPr>
            <p:ph idx="1"/>
          </p:nvPr>
        </p:nvPicPr>
        <p:blipFill>
          <a:blip r:embed="rId3" cstate="print"/>
          <a:stretch>
            <a:fillRect/>
          </a:stretch>
        </p:blipFill>
        <p:spPr>
          <a:xfrm>
            <a:off x="457200" y="1951670"/>
            <a:ext cx="8229600" cy="3823023"/>
          </a:xfrm>
        </p:spPr>
      </p:pic>
      <p:cxnSp>
        <p:nvCxnSpPr>
          <p:cNvPr id="6" name="Straight Arrow Connector 5"/>
          <p:cNvCxnSpPr/>
          <p:nvPr/>
        </p:nvCxnSpPr>
        <p:spPr>
          <a:xfrm flipH="1" flipV="1">
            <a:off x="7092280" y="3933056"/>
            <a:ext cx="1440160" cy="23042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flipH="1" flipV="1">
            <a:off x="4139952" y="5301208"/>
            <a:ext cx="3024336" cy="100811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flipH="1" flipV="1">
            <a:off x="4932040" y="5085184"/>
            <a:ext cx="2232248" cy="122413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flipH="1" flipV="1">
            <a:off x="1403648" y="5301208"/>
            <a:ext cx="5760640" cy="100811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flipH="1" flipV="1">
            <a:off x="2987824" y="3356992"/>
            <a:ext cx="4176464" cy="295232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467544" y="404664"/>
            <a:ext cx="7272808" cy="1200329"/>
          </a:xfrm>
          <a:prstGeom prst="rect">
            <a:avLst/>
          </a:prstGeom>
          <a:noFill/>
        </p:spPr>
        <p:txBody>
          <a:bodyPr wrap="square" rtlCol="0">
            <a:spAutoFit/>
          </a:bodyPr>
          <a:lstStyle/>
          <a:p>
            <a:r>
              <a:rPr lang="en-GB" sz="3600" dirty="0" smtClean="0"/>
              <a:t>Locating regions in the flow of high energy concentration</a:t>
            </a:r>
            <a:endParaRPr lang="en-GB" sz="3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4915</TotalTime>
  <Words>662</Words>
  <Application>Microsoft Office PowerPoint</Application>
  <PresentationFormat>On-screen Show (4:3)</PresentationFormat>
  <Paragraphs>33</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Slide 4</vt:lpstr>
      <vt:lpstr>Slide 5</vt:lpstr>
      <vt:lpstr> </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Ahmed</dc:creator>
  <cp:lastModifiedBy>Ahmed</cp:lastModifiedBy>
  <cp:revision>319</cp:revision>
  <dcterms:created xsi:type="dcterms:W3CDTF">2013-03-10T13:29:07Z</dcterms:created>
  <dcterms:modified xsi:type="dcterms:W3CDTF">2013-03-18T00:51:23Z</dcterms:modified>
</cp:coreProperties>
</file>