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2" r:id="rId7"/>
    <p:sldId id="263" r:id="rId8"/>
    <p:sldId id="264" r:id="rId9"/>
    <p:sldId id="261"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826" autoAdjust="0"/>
  </p:normalViewPr>
  <p:slideViewPr>
    <p:cSldViewPr>
      <p:cViewPr varScale="1">
        <p:scale>
          <a:sx n="69" d="100"/>
          <a:sy n="69" d="100"/>
        </p:scale>
        <p:origin x="-159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C4646D-BEC6-4724-BA1F-EB29F8EF54AA}" type="datetimeFigureOut">
              <a:rPr lang="en-GB" smtClean="0"/>
              <a:pPr/>
              <a:t>25/03/2013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030104-2AC6-4B52-8830-23EBE3523DE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200" kern="1200" dirty="0" smtClean="0">
                <a:solidFill>
                  <a:schemeClr val="tx1"/>
                </a:solidFill>
                <a:latin typeface="+mn-lt"/>
                <a:ea typeface="+mn-ea"/>
                <a:cs typeface="+mn-cs"/>
              </a:rPr>
              <a:t>Thanks</a:t>
            </a:r>
            <a:r>
              <a:rPr lang="en-GB" sz="1200" kern="1200" baseline="0" dirty="0" smtClean="0">
                <a:solidFill>
                  <a:schemeClr val="tx1"/>
                </a:solidFill>
                <a:latin typeface="+mn-lt"/>
                <a:ea typeface="+mn-ea"/>
                <a:cs typeface="+mn-cs"/>
              </a:rPr>
              <a:t> for coming. I will Introduce you to my research project  through a brief history. </a:t>
            </a:r>
            <a:r>
              <a:rPr lang="en-GB" sz="1200" kern="1200" dirty="0" smtClean="0">
                <a:solidFill>
                  <a:schemeClr val="tx1"/>
                </a:solidFill>
                <a:latin typeface="+mn-lt"/>
                <a:ea typeface="+mn-ea"/>
                <a:cs typeface="+mn-cs"/>
              </a:rPr>
              <a:t>The thesis topic was</a:t>
            </a:r>
            <a:r>
              <a:rPr lang="en-GB" sz="1200" kern="1200" baseline="0" dirty="0" smtClean="0">
                <a:solidFill>
                  <a:schemeClr val="tx1"/>
                </a:solidFill>
                <a:latin typeface="+mn-lt"/>
                <a:ea typeface="+mn-ea"/>
                <a:cs typeface="+mn-cs"/>
              </a:rPr>
              <a:t> proposed</a:t>
            </a:r>
            <a:r>
              <a:rPr lang="en-GB" sz="1200" kern="1200" dirty="0" smtClean="0">
                <a:solidFill>
                  <a:schemeClr val="tx1"/>
                </a:solidFill>
                <a:latin typeface="+mn-lt"/>
                <a:ea typeface="+mn-ea"/>
                <a:cs typeface="+mn-cs"/>
              </a:rPr>
              <a:t> by </a:t>
            </a:r>
            <a:r>
              <a:rPr lang="en-US" sz="1200" kern="1200" dirty="0" smtClean="0">
                <a:solidFill>
                  <a:schemeClr val="tx1"/>
                </a:solidFill>
                <a:latin typeface="+mn-lt"/>
                <a:ea typeface="+mn-ea"/>
                <a:cs typeface="+mn-cs"/>
              </a:rPr>
              <a:t>Professor Robert Kerr after meeting Dr Kelly </a:t>
            </a:r>
            <a:r>
              <a:rPr lang="en-US" sz="1200" kern="1200" dirty="0" err="1" smtClean="0">
                <a:solidFill>
                  <a:schemeClr val="tx1"/>
                </a:solidFill>
                <a:latin typeface="+mn-lt"/>
                <a:ea typeface="+mn-ea"/>
                <a:cs typeface="+mn-cs"/>
              </a:rPr>
              <a:t>Redeker</a:t>
            </a:r>
            <a:r>
              <a:rPr lang="en-US" sz="1200" kern="1200" dirty="0" smtClean="0">
                <a:solidFill>
                  <a:schemeClr val="tx1"/>
                </a:solidFill>
                <a:latin typeface="+mn-lt"/>
                <a:ea typeface="+mn-ea"/>
                <a:cs typeface="+mn-cs"/>
              </a:rPr>
              <a:t> a researcher at the University of York</a:t>
            </a:r>
            <a:r>
              <a:rPr lang="en-GB"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contributed to the adoption of the project idea was that the University of York biology</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already has experimental data available to which we can validate our Numerical simulations results against.</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title of my project is Turbulence Effects on Species Exchange between Soil and Ambient Air.  As a title it looks complex. It can be described</a:t>
            </a:r>
            <a:r>
              <a:rPr lang="en-US" sz="1200" kern="1200" baseline="0" dirty="0" smtClean="0">
                <a:solidFill>
                  <a:schemeClr val="tx1"/>
                </a:solidFill>
                <a:latin typeface="+mn-lt"/>
                <a:ea typeface="+mn-ea"/>
                <a:cs typeface="+mn-cs"/>
              </a:rPr>
              <a:t> as </a:t>
            </a: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production</a:t>
            </a:r>
            <a:r>
              <a:rPr lang="en-GB" sz="1200" kern="1200" baseline="0" dirty="0" smtClean="0">
                <a:solidFill>
                  <a:schemeClr val="tx1"/>
                </a:solidFill>
                <a:latin typeface="+mn-lt"/>
                <a:ea typeface="+mn-ea"/>
                <a:cs typeface="+mn-cs"/>
              </a:rPr>
              <a:t> of</a:t>
            </a:r>
            <a:r>
              <a:rPr lang="en-GB" sz="1200" kern="1200" dirty="0" smtClean="0">
                <a:solidFill>
                  <a:schemeClr val="tx1"/>
                </a:solidFill>
                <a:latin typeface="+mn-lt"/>
                <a:ea typeface="+mn-ea"/>
                <a:cs typeface="+mn-cs"/>
              </a:rPr>
              <a:t> controllable and reproducible turbulent diffusion through the use of blowing fans in a confined control volume. In other words: The generation</a:t>
            </a:r>
            <a:r>
              <a:rPr lang="en-GB" sz="1200" kern="1200" baseline="0" dirty="0" smtClean="0">
                <a:solidFill>
                  <a:schemeClr val="tx1"/>
                </a:solidFill>
                <a:latin typeface="+mn-lt"/>
                <a:ea typeface="+mn-ea"/>
                <a:cs typeface="+mn-cs"/>
              </a:rPr>
              <a:t> of</a:t>
            </a:r>
            <a:r>
              <a:rPr lang="en-GB" sz="1200" kern="1200" dirty="0" smtClean="0">
                <a:solidFill>
                  <a:schemeClr val="tx1"/>
                </a:solidFill>
                <a:latin typeface="+mn-lt"/>
                <a:ea typeface="+mn-ea"/>
                <a:cs typeface="+mn-cs"/>
              </a:rPr>
              <a:t> pressure and velocity gradients simultaneously to achieve species diffusion for the best spices exchange between the soil air interface.</a:t>
            </a:r>
          </a:p>
        </p:txBody>
      </p:sp>
      <p:sp>
        <p:nvSpPr>
          <p:cNvPr id="4" name="Slide Number Placeholder 3"/>
          <p:cNvSpPr>
            <a:spLocks noGrp="1"/>
          </p:cNvSpPr>
          <p:nvPr>
            <p:ph type="sldNum" sz="quarter" idx="10"/>
          </p:nvPr>
        </p:nvSpPr>
        <p:spPr/>
        <p:txBody>
          <a:bodyPr/>
          <a:lstStyle/>
          <a:p>
            <a:fld id="{7F030104-2AC6-4B52-8830-23EBE3523DEA}"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kern="1200" dirty="0" smtClean="0">
                <a:solidFill>
                  <a:schemeClr val="tx1"/>
                </a:solidFill>
                <a:latin typeface="+mn-lt"/>
                <a:ea typeface="+mn-ea"/>
                <a:cs typeface="+mn-cs"/>
              </a:rPr>
              <a:t>Climate change is one of the main challenges facing humanity in the 21 century.</a:t>
            </a:r>
            <a:r>
              <a:rPr lang="en-GB" sz="1200" kern="1200" baseline="0" dirty="0" smtClean="0">
                <a:solidFill>
                  <a:schemeClr val="tx1"/>
                </a:solidFill>
                <a:latin typeface="+mn-lt"/>
                <a:ea typeface="+mn-ea"/>
                <a:cs typeface="+mn-cs"/>
              </a:rPr>
              <a:t> Therefore the </a:t>
            </a:r>
            <a:r>
              <a:rPr lang="en-GB" sz="1200" kern="1200" dirty="0" smtClean="0">
                <a:solidFill>
                  <a:schemeClr val="tx1"/>
                </a:solidFill>
                <a:latin typeface="+mn-lt"/>
                <a:ea typeface="+mn-ea"/>
                <a:cs typeface="+mn-cs"/>
              </a:rPr>
              <a:t>quantification of soil respiration is no longer just a complicated academic issue. It has become relevant to the new generation of farmers, foresters, and government officials. Carbon dioxide released by soil respiration is a greenhouse gas that will continue to trap energy and increase the global mean temperature if concentrations continue to rise. As global temperature rises, so will the rate of soil respiration across the globe thereby leading to a higher concentration of carbon dioxide in the atmosphere, again leading to higher global temperatures. A small rise of temperature on this planet occurs on a yearly basis. It is predicted that a rise in temperature by 2 degrees Celsius will lead to an additional release of 10 Pg (</a:t>
            </a:r>
            <a:r>
              <a:rPr lang="en-GB" sz="1200" kern="1200" dirty="0" err="1" smtClean="0">
                <a:solidFill>
                  <a:schemeClr val="tx1"/>
                </a:solidFill>
                <a:latin typeface="+mn-lt"/>
                <a:ea typeface="+mn-ea"/>
                <a:cs typeface="+mn-cs"/>
              </a:rPr>
              <a:t>Peta</a:t>
            </a:r>
            <a:r>
              <a:rPr lang="en-GB" sz="1200" kern="1200" dirty="0" smtClean="0">
                <a:solidFill>
                  <a:schemeClr val="tx1"/>
                </a:solidFill>
                <a:latin typeface="+mn-lt"/>
                <a:ea typeface="+mn-ea"/>
                <a:cs typeface="+mn-cs"/>
              </a:rPr>
              <a:t> grams) carbon per year to the atmosphere from soil respiration. This is a larger amount than current carbon emissions produced by human kind activity. There also exists a possibility that this increase in temperature will release carbon stored in permanently frozen soils in the north and south pole, where the ice caps are now melting. Researchers using climate models have suggested that this positive feedback between soil respiration and temperature will lead to a decrease in soil stored carbon by the middle of this century. In conclusion to predict changes in the carbon cycle in response to global change, soil respiration has to be carefully studied by scientists.  </a:t>
            </a: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F030104-2AC6-4B52-8830-23EBE3523DEA}"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earliest studies on soil respiration date back to the 1830s, they were conducted by incubating soil samples in the laboratory and measuring their metabolism. At the end of the 19th century, chemical fertilizers were invented to enhance agricultural productivity. Soil respiration was used as an index of soil fertility. During the same period of time scientists started seeing a relationship between soil water content and microbial activity.</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More than 80 years ago the Swedish scientist </a:t>
            </a:r>
            <a:r>
              <a:rPr lang="en-GB" sz="1200" kern="1200" dirty="0" err="1" smtClean="0">
                <a:solidFill>
                  <a:schemeClr val="tx1"/>
                </a:solidFill>
                <a:latin typeface="+mn-lt"/>
                <a:ea typeface="+mn-ea"/>
                <a:cs typeface="+mn-cs"/>
              </a:rPr>
              <a:t>Hendik</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Lundegardh</a:t>
            </a:r>
            <a:r>
              <a:rPr lang="en-GB" sz="1200" kern="1200" dirty="0" smtClean="0">
                <a:solidFill>
                  <a:schemeClr val="tx1"/>
                </a:solidFill>
                <a:latin typeface="+mn-lt"/>
                <a:ea typeface="+mn-ea"/>
                <a:cs typeface="+mn-cs"/>
              </a:rPr>
              <a:t> constructed a chamber that he called 'respiration bell' in order to measure soil respiration. </a:t>
            </a:r>
            <a:r>
              <a:rPr lang="en-GB" sz="1200" kern="1200" dirty="0" err="1" smtClean="0">
                <a:solidFill>
                  <a:schemeClr val="tx1"/>
                </a:solidFill>
                <a:latin typeface="+mn-lt"/>
                <a:ea typeface="+mn-ea"/>
                <a:cs typeface="+mn-cs"/>
              </a:rPr>
              <a:t>Hendik</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Lundegardh</a:t>
            </a:r>
            <a:r>
              <a:rPr lang="en-GB" sz="1200" kern="1200" dirty="0" smtClean="0">
                <a:solidFill>
                  <a:schemeClr val="tx1"/>
                </a:solidFill>
                <a:latin typeface="+mn-lt"/>
                <a:ea typeface="+mn-ea"/>
                <a:cs typeface="+mn-cs"/>
              </a:rPr>
              <a:t> argued that diffusion was a chief process controlling efflux of carbon dioxide. Based on his design scientists have adopted the concept but with the addition of newly developed sensors and with the use of lighter material. These developments in turn have made the chambers easier to deploy on site and the used sensors have become highly sensitive to capture minute changes in species concentration (example e.g. IRGA sensors) which requires little training than the traditional alkali or soda-lime absorption methods.</a:t>
            </a:r>
          </a:p>
          <a:p>
            <a:r>
              <a:rPr lang="en-GB" sz="1200" kern="1200" dirty="0" smtClean="0">
                <a:solidFill>
                  <a:schemeClr val="tx1"/>
                </a:solidFill>
                <a:latin typeface="+mn-lt"/>
                <a:ea typeface="+mn-ea"/>
                <a:cs typeface="+mn-cs"/>
              </a:rPr>
              <a:t>Soil respiration plays a critical role in the regulation of carbon cycling on regional and global scales. </a:t>
            </a:r>
          </a:p>
          <a:p>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Measuring gas emissions from soil and water surfaces to the atmosphere is done through the use of the Enclosure-based methods, which have either static or dynamic flux chambers. </a:t>
            </a:r>
            <a:r>
              <a:rPr lang="en-US" sz="1200" kern="1200" dirty="0" smtClean="0">
                <a:solidFill>
                  <a:schemeClr val="tx1"/>
                </a:solidFill>
                <a:latin typeface="+mn-lt"/>
                <a:ea typeface="+mn-ea"/>
                <a:cs typeface="+mn-cs"/>
              </a:rPr>
              <a:t>The main objective of this experimental set up is to replicate the environmental interaction between soil and air. The experimental apparatus follows the closed dynamic chamber method. That is conducted through placing a cylindrical shaped chamber without a bottom cover over soil surface. Currently, the closed dynamic chamber mode of operation is the most common method researchers use to measure soil respiration. </a:t>
            </a:r>
            <a:r>
              <a:rPr lang="en-GB" sz="1200" kern="1200" dirty="0" smtClean="0">
                <a:solidFill>
                  <a:schemeClr val="tx1"/>
                </a:solidFill>
                <a:latin typeface="+mn-lt"/>
                <a:ea typeface="+mn-ea"/>
                <a:cs typeface="+mn-cs"/>
              </a:rPr>
              <a:t>All trace gas flux measurements were performed using a novel toroidal static flux chamber TSFC equipped with internal fans placed within a larger straight-line wind tunnel.  This combination allowed control over wind speeds both internal and external to the TSFC.  </a:t>
            </a: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7F030104-2AC6-4B52-8830-23EBE3523DEA}"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Numerical flow simulations where run. This is a perspective view of the chamber, using the stream line tool, we can follow the particles path from the specified origin which is the fan surface. The blowing jets shape is visible and how they interact with the outer shell of the cylinder. This interaction is made through the jet being reflected in the direction of the flow just like the case of a flow in a pipe elbow fitting.  When following these structures through using stream line representations along the cylinder walls a clear rotational flow is observed, referring to a periodic condition. Another visible aspect is the connecting rod connections near the soil where some particles jump over the connecting rods while the others slip through the gaps </a:t>
            </a:r>
            <a:endParaRPr lang="en-GB" dirty="0"/>
          </a:p>
        </p:txBody>
      </p:sp>
      <p:sp>
        <p:nvSpPr>
          <p:cNvPr id="4" name="Slide Number Placeholder 3"/>
          <p:cNvSpPr>
            <a:spLocks noGrp="1"/>
          </p:cNvSpPr>
          <p:nvPr>
            <p:ph type="sldNum" sz="quarter" idx="10"/>
          </p:nvPr>
        </p:nvSpPr>
        <p:spPr/>
        <p:txBody>
          <a:bodyPr/>
          <a:lstStyle/>
          <a:p>
            <a:fld id="{7F030104-2AC6-4B52-8830-23EBE3523DEA}"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This is a top view of the chamber, showing pressure distribution regions on the soil surface. The red regions are the high pressure regions resulting from the conversion of kinetic energy of the blown flow to static energy after hitting the outer shell wall into stagnation pressure, it can be seen that this high pressure region is trapped by the connecting rod containing the red region in one quarter of the chamber, the mentioned region doesn't play a positive role in the species extraction from the soil. This proves that masses of circulating air accumulates around the outer shell. Meaning air in this case would leak out in small quantities if the pressure inside the chamber is higher than the outside pressure.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F030104-2AC6-4B52-8830-23EBE3523DEA}"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This is a top view of the chamber, represents the difference frame for a period of time equivalent to 10 seconds. Looking at the figure key indicates that the red colour represents regions of high pressure build up. We must draw the attention that the pressure differences in question are very small. Meaning if we add any of these differential values to the pressure in the chamber, it will not change that pressure beyond the value of 1 atmosphere in a sensible way. The regions of pressure build up are a result of the blown jet flux at the outer chamber walls getting reflected back from the soil surface.</a:t>
            </a:r>
          </a:p>
          <a:p>
            <a:endParaRPr lang="en-GB" dirty="0"/>
          </a:p>
        </p:txBody>
      </p:sp>
      <p:sp>
        <p:nvSpPr>
          <p:cNvPr id="4" name="Slide Number Placeholder 3"/>
          <p:cNvSpPr>
            <a:spLocks noGrp="1"/>
          </p:cNvSpPr>
          <p:nvPr>
            <p:ph type="sldNum" sz="quarter" idx="10"/>
          </p:nvPr>
        </p:nvSpPr>
        <p:spPr/>
        <p:txBody>
          <a:bodyPr/>
          <a:lstStyle/>
          <a:p>
            <a:fld id="{7F030104-2AC6-4B52-8830-23EBE3523DEA}"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top view of the Quonset greenhouse, shows the suction effects near the cylindrical chamber inside the Quonset greenhouse, which resulted from the three blowing fans. The blowing velocities chosen by the University of York research group were ranging from 2.6 to 3.2m/s. By merging</a:t>
            </a:r>
            <a:r>
              <a:rPr lang="en-GB" sz="1200" kern="1200" baseline="0" dirty="0" smtClean="0">
                <a:solidFill>
                  <a:schemeClr val="tx1"/>
                </a:solidFill>
                <a:latin typeface="+mn-lt"/>
                <a:ea typeface="+mn-ea"/>
                <a:cs typeface="+mn-cs"/>
              </a:rPr>
              <a:t> the pressure contour plots inside and outside the chamber we can run flow simulations inside the soil domain.</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F030104-2AC6-4B52-8830-23EBE3523DEA}"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Extracted results showing</a:t>
            </a:r>
            <a:r>
              <a:rPr lang="en-GB" sz="1200" b="0" i="0" kern="1200" baseline="0" dirty="0" smtClean="0">
                <a:solidFill>
                  <a:schemeClr val="tx1"/>
                </a:solidFill>
                <a:latin typeface="+mn-lt"/>
                <a:ea typeface="+mn-ea"/>
                <a:cs typeface="+mn-cs"/>
              </a:rPr>
              <a:t> t</a:t>
            </a:r>
            <a:r>
              <a:rPr lang="en-GB" sz="1200" b="0" i="0" kern="1200" dirty="0" smtClean="0">
                <a:solidFill>
                  <a:schemeClr val="tx1"/>
                </a:solidFill>
                <a:latin typeface="+mn-lt"/>
                <a:ea typeface="+mn-ea"/>
                <a:cs typeface="+mn-cs"/>
              </a:rPr>
              <a:t>he relationship between pressure and carbon dioxide velocity in soil, for a fixed inside chamber pressure and an outer variable pressure. Therefore by knowing the pressure difference</a:t>
            </a:r>
            <a:r>
              <a:rPr lang="en-GB" sz="1200" b="0" i="0" kern="1200" baseline="0" dirty="0" smtClean="0">
                <a:solidFill>
                  <a:schemeClr val="tx1"/>
                </a:solidFill>
                <a:latin typeface="+mn-lt"/>
                <a:ea typeface="+mn-ea"/>
                <a:cs typeface="+mn-cs"/>
              </a:rPr>
              <a:t> between inside and outside the chamber we can approximate the average carbon dioxide velocity inside the soil domain. In conclusion by using derived formulas we can approximate the leakage flux. </a:t>
            </a:r>
            <a:r>
              <a:rPr lang="en-GB" sz="1200" b="0" i="0" kern="1200" baseline="0" dirty="0" err="1" smtClean="0">
                <a:solidFill>
                  <a:schemeClr val="tx1"/>
                </a:solidFill>
                <a:latin typeface="+mn-lt"/>
                <a:ea typeface="+mn-ea"/>
                <a:cs typeface="+mn-cs"/>
              </a:rPr>
              <a:t>Th</a:t>
            </a:r>
            <a:r>
              <a:rPr lang="en-GB" sz="1200" b="0" i="0" kern="1200" baseline="0" dirty="0" smtClean="0">
                <a:solidFill>
                  <a:schemeClr val="tx1"/>
                </a:solidFill>
                <a:latin typeface="+mn-lt"/>
                <a:ea typeface="+mn-ea"/>
                <a:cs typeface="+mn-cs"/>
              </a:rPr>
              <a:t> is amply was studied with variable porosity and constant permeability. </a:t>
            </a:r>
            <a:endParaRPr lang="en-GB" sz="1200" b="1"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F030104-2AC6-4B52-8830-23EBE3523DEA}"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F030104-2AC6-4B52-8830-23EBE3523DEA}"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41756B3-CA88-4F38-B83C-DC85DCEF1800}" type="datetimeFigureOut">
              <a:rPr lang="en-GB" smtClean="0"/>
              <a:pPr/>
              <a:t>25/03/2013</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A356588-A70D-4650-9322-7B586FFCE93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1756B3-CA88-4F38-B83C-DC85DCEF1800}" type="datetimeFigureOut">
              <a:rPr lang="en-GB" smtClean="0"/>
              <a:pPr/>
              <a:t>25/03/2013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356588-A70D-4650-9322-7B586FFCE93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1756B3-CA88-4F38-B83C-DC85DCEF1800}" type="datetimeFigureOut">
              <a:rPr lang="en-GB" smtClean="0"/>
              <a:pPr/>
              <a:t>25/03/2013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356588-A70D-4650-9322-7B586FFCE93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41756B3-CA88-4F38-B83C-DC85DCEF1800}" type="datetimeFigureOut">
              <a:rPr lang="en-GB" smtClean="0"/>
              <a:pPr/>
              <a:t>25/03/2013</a:t>
            </a:fld>
            <a:endParaRPr lang="en-GB"/>
          </a:p>
        </p:txBody>
      </p:sp>
      <p:sp>
        <p:nvSpPr>
          <p:cNvPr id="9" name="Slide Number Placeholder 8"/>
          <p:cNvSpPr>
            <a:spLocks noGrp="1"/>
          </p:cNvSpPr>
          <p:nvPr>
            <p:ph type="sldNum" sz="quarter" idx="15"/>
          </p:nvPr>
        </p:nvSpPr>
        <p:spPr/>
        <p:txBody>
          <a:bodyPr rtlCol="0"/>
          <a:lstStyle/>
          <a:p>
            <a:fld id="{BA356588-A70D-4650-9322-7B586FFCE930}"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41756B3-CA88-4F38-B83C-DC85DCEF1800}" type="datetimeFigureOut">
              <a:rPr lang="en-GB" smtClean="0"/>
              <a:pPr/>
              <a:t>25/03/2013</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A356588-A70D-4650-9322-7B586FFCE93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41756B3-CA88-4F38-B83C-DC85DCEF1800}" type="datetimeFigureOut">
              <a:rPr lang="en-GB" smtClean="0"/>
              <a:pPr/>
              <a:t>25/03/2013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356588-A70D-4650-9322-7B586FFCE930}"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41756B3-CA88-4F38-B83C-DC85DCEF1800}" type="datetimeFigureOut">
              <a:rPr lang="en-GB" smtClean="0"/>
              <a:pPr/>
              <a:t>25/03/2013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356588-A70D-4650-9322-7B586FFCE930}"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41756B3-CA88-4F38-B83C-DC85DCEF1800}" type="datetimeFigureOut">
              <a:rPr lang="en-GB" smtClean="0"/>
              <a:pPr/>
              <a:t>25/03/2013</a:t>
            </a:fld>
            <a:endParaRPr lang="en-GB"/>
          </a:p>
        </p:txBody>
      </p:sp>
      <p:sp>
        <p:nvSpPr>
          <p:cNvPr id="7" name="Slide Number Placeholder 6"/>
          <p:cNvSpPr>
            <a:spLocks noGrp="1"/>
          </p:cNvSpPr>
          <p:nvPr>
            <p:ph type="sldNum" sz="quarter" idx="11"/>
          </p:nvPr>
        </p:nvSpPr>
        <p:spPr/>
        <p:txBody>
          <a:bodyPr rtlCol="0"/>
          <a:lstStyle/>
          <a:p>
            <a:fld id="{BA356588-A70D-4650-9322-7B586FFCE930}"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756B3-CA88-4F38-B83C-DC85DCEF1800}" type="datetimeFigureOut">
              <a:rPr lang="en-GB" smtClean="0"/>
              <a:pPr/>
              <a:t>25/03/2013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356588-A70D-4650-9322-7B586FFCE93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41756B3-CA88-4F38-B83C-DC85DCEF1800}" type="datetimeFigureOut">
              <a:rPr lang="en-GB" smtClean="0"/>
              <a:pPr/>
              <a:t>25/03/2013</a:t>
            </a:fld>
            <a:endParaRPr lang="en-GB"/>
          </a:p>
        </p:txBody>
      </p:sp>
      <p:sp>
        <p:nvSpPr>
          <p:cNvPr id="22" name="Slide Number Placeholder 21"/>
          <p:cNvSpPr>
            <a:spLocks noGrp="1"/>
          </p:cNvSpPr>
          <p:nvPr>
            <p:ph type="sldNum" sz="quarter" idx="15"/>
          </p:nvPr>
        </p:nvSpPr>
        <p:spPr/>
        <p:txBody>
          <a:bodyPr rtlCol="0"/>
          <a:lstStyle/>
          <a:p>
            <a:fld id="{BA356588-A70D-4650-9322-7B586FFCE930}"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41756B3-CA88-4F38-B83C-DC85DCEF1800}" type="datetimeFigureOut">
              <a:rPr lang="en-GB" smtClean="0"/>
              <a:pPr/>
              <a:t>25/03/2013</a:t>
            </a:fld>
            <a:endParaRPr lang="en-GB"/>
          </a:p>
        </p:txBody>
      </p:sp>
      <p:sp>
        <p:nvSpPr>
          <p:cNvPr id="18" name="Slide Number Placeholder 17"/>
          <p:cNvSpPr>
            <a:spLocks noGrp="1"/>
          </p:cNvSpPr>
          <p:nvPr>
            <p:ph type="sldNum" sz="quarter" idx="11"/>
          </p:nvPr>
        </p:nvSpPr>
        <p:spPr/>
        <p:txBody>
          <a:bodyPr rtlCol="0"/>
          <a:lstStyle/>
          <a:p>
            <a:fld id="{BA356588-A70D-4650-9322-7B586FFCE930}"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41756B3-CA88-4F38-B83C-DC85DCEF1800}" type="datetimeFigureOut">
              <a:rPr lang="en-GB" smtClean="0"/>
              <a:pPr/>
              <a:t>25/03/2013</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A356588-A70D-4650-9322-7B586FFCE93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1556792"/>
            <a:ext cx="6172200" cy="1894362"/>
          </a:xfrm>
        </p:spPr>
        <p:txBody>
          <a:bodyPr>
            <a:noAutofit/>
          </a:bodyPr>
          <a:lstStyle/>
          <a:p>
            <a:r>
              <a:rPr lang="en-GB" sz="3600" dirty="0" smtClean="0"/>
              <a:t>Turbulence Effects on Species Exchange in Dynamic Chambers Between Porous Soil and Entrainment Air</a:t>
            </a:r>
            <a:br>
              <a:rPr lang="en-GB" sz="3600" dirty="0" smtClean="0"/>
            </a:br>
            <a:endParaRPr lang="en-GB" sz="3600" dirty="0"/>
          </a:p>
        </p:txBody>
      </p:sp>
      <p:sp>
        <p:nvSpPr>
          <p:cNvPr id="3" name="Subtitle 2"/>
          <p:cNvSpPr>
            <a:spLocks noGrp="1"/>
          </p:cNvSpPr>
          <p:nvPr>
            <p:ph type="subTitle" idx="1"/>
          </p:nvPr>
        </p:nvSpPr>
        <p:spPr/>
        <p:txBody>
          <a:bodyPr>
            <a:normAutofit/>
          </a:bodyPr>
          <a:lstStyle/>
          <a:p>
            <a:pPr algn="r"/>
            <a:r>
              <a:rPr lang="en-GB" sz="2400" dirty="0" smtClean="0"/>
              <a:t>By Ahmed Al </a:t>
            </a:r>
            <a:r>
              <a:rPr lang="en-GB" sz="2400" dirty="0" err="1" smtClean="0"/>
              <a:t>Makky</a:t>
            </a:r>
            <a:endParaRPr lang="en-GB"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5" name="Picture 4" descr="Untitled4.png"/>
          <p:cNvPicPr>
            <a:picLocks noChangeAspect="1"/>
          </p:cNvPicPr>
          <p:nvPr/>
        </p:nvPicPr>
        <p:blipFill>
          <a:blip r:embed="rId2" cstate="print"/>
          <a:srcRect l="34690" t="11458" r="2414" b="27344"/>
          <a:stretch>
            <a:fillRect/>
          </a:stretch>
        </p:blipFill>
        <p:spPr>
          <a:xfrm>
            <a:off x="323528" y="476672"/>
            <a:ext cx="8367186" cy="453518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Untitled2.png"/>
          <p:cNvPicPr>
            <a:picLocks noGrp="1" noChangeAspect="1"/>
          </p:cNvPicPr>
          <p:nvPr>
            <p:ph sz="quarter" idx="1"/>
          </p:nvPr>
        </p:nvPicPr>
        <p:blipFill>
          <a:blip r:embed="rId2" cstate="print"/>
          <a:srcRect l="34538" t="12454" r="16088" b="17100"/>
          <a:stretch>
            <a:fillRect/>
          </a:stretch>
        </p:blipFill>
        <p:spPr>
          <a:xfrm>
            <a:off x="539552" y="476672"/>
            <a:ext cx="7535827" cy="604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Global-warming.gif"/>
          <p:cNvPicPr>
            <a:picLocks noGrp="1" noChangeAspect="1"/>
          </p:cNvPicPr>
          <p:nvPr>
            <p:ph sz="quarter" idx="1"/>
          </p:nvPr>
        </p:nvPicPr>
        <p:blipFill>
          <a:blip r:embed="rId3" cstate="print"/>
          <a:stretch>
            <a:fillRect/>
          </a:stretch>
        </p:blipFill>
        <p:spPr>
          <a:xfrm>
            <a:off x="1043608" y="332656"/>
            <a:ext cx="6912768" cy="5765249"/>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Caroline pick 2"/>
          <p:cNvPicPr>
            <a:picLocks noGrp="1"/>
          </p:cNvPicPr>
          <p:nvPr>
            <p:ph sz="quarter" idx="1"/>
          </p:nvPr>
        </p:nvPicPr>
        <p:blipFill>
          <a:blip r:embed="rId3" cstate="print"/>
          <a:srcRect/>
          <a:stretch>
            <a:fillRect/>
          </a:stretch>
        </p:blipFill>
        <p:spPr bwMode="auto">
          <a:xfrm>
            <a:off x="1403648" y="620688"/>
            <a:ext cx="6295252" cy="5214787"/>
          </a:xfrm>
          <a:prstGeom prst="rect">
            <a:avLst/>
          </a:prstGeom>
          <a:noFill/>
          <a:ln w="9525">
            <a:noFill/>
            <a:miter lim="800000"/>
            <a:headEnd/>
            <a:tailEnd/>
          </a:ln>
        </p:spPr>
      </p:pic>
      <p:sp>
        <p:nvSpPr>
          <p:cNvPr id="5" name="Freeform 4"/>
          <p:cNvSpPr/>
          <p:nvPr/>
        </p:nvSpPr>
        <p:spPr>
          <a:xfrm>
            <a:off x="2294890" y="2260600"/>
            <a:ext cx="4850130" cy="2945130"/>
          </a:xfrm>
          <a:custGeom>
            <a:avLst/>
            <a:gdLst>
              <a:gd name="connsiteX0" fmla="*/ 189230 w 4850130"/>
              <a:gd name="connsiteY0" fmla="*/ 2090420 h 2945130"/>
              <a:gd name="connsiteX1" fmla="*/ 128270 w 4850130"/>
              <a:gd name="connsiteY1" fmla="*/ 1473200 h 2945130"/>
              <a:gd name="connsiteX2" fmla="*/ 36830 w 4850130"/>
              <a:gd name="connsiteY2" fmla="*/ 619760 h 2945130"/>
              <a:gd name="connsiteX3" fmla="*/ 349250 w 4850130"/>
              <a:gd name="connsiteY3" fmla="*/ 284480 h 2945130"/>
              <a:gd name="connsiteX4" fmla="*/ 1545590 w 4850130"/>
              <a:gd name="connsiteY4" fmla="*/ 78740 h 2945130"/>
              <a:gd name="connsiteX5" fmla="*/ 3145790 w 4850130"/>
              <a:gd name="connsiteY5" fmla="*/ 2540 h 2945130"/>
              <a:gd name="connsiteX6" fmla="*/ 4052570 w 4850130"/>
              <a:gd name="connsiteY6" fmla="*/ 93980 h 2945130"/>
              <a:gd name="connsiteX7" fmla="*/ 4700270 w 4850130"/>
              <a:gd name="connsiteY7" fmla="*/ 292100 h 2945130"/>
              <a:gd name="connsiteX8" fmla="*/ 4837430 w 4850130"/>
              <a:gd name="connsiteY8" fmla="*/ 520700 h 2945130"/>
              <a:gd name="connsiteX9" fmla="*/ 4776470 w 4850130"/>
              <a:gd name="connsiteY9" fmla="*/ 1991360 h 2945130"/>
              <a:gd name="connsiteX10" fmla="*/ 4685030 w 4850130"/>
              <a:gd name="connsiteY10" fmla="*/ 2174240 h 2945130"/>
              <a:gd name="connsiteX11" fmla="*/ 4326890 w 4850130"/>
              <a:gd name="connsiteY11" fmla="*/ 2494280 h 2945130"/>
              <a:gd name="connsiteX12" fmla="*/ 3542030 w 4850130"/>
              <a:gd name="connsiteY12" fmla="*/ 2799080 h 2945130"/>
              <a:gd name="connsiteX13" fmla="*/ 2338070 w 4850130"/>
              <a:gd name="connsiteY13" fmla="*/ 2936240 h 2945130"/>
              <a:gd name="connsiteX14" fmla="*/ 1187450 w 4850130"/>
              <a:gd name="connsiteY14" fmla="*/ 2745740 h 2945130"/>
              <a:gd name="connsiteX15" fmla="*/ 577850 w 4850130"/>
              <a:gd name="connsiteY15" fmla="*/ 2562860 h 2945130"/>
              <a:gd name="connsiteX16" fmla="*/ 189230 w 4850130"/>
              <a:gd name="connsiteY16" fmla="*/ 2090420 h 294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0130" h="2945130">
                <a:moveTo>
                  <a:pt x="189230" y="2090420"/>
                </a:moveTo>
                <a:cubicBezTo>
                  <a:pt x="114300" y="1908810"/>
                  <a:pt x="153670" y="1718310"/>
                  <a:pt x="128270" y="1473200"/>
                </a:cubicBezTo>
                <a:cubicBezTo>
                  <a:pt x="102870" y="1228090"/>
                  <a:pt x="0" y="817880"/>
                  <a:pt x="36830" y="619760"/>
                </a:cubicBezTo>
                <a:cubicBezTo>
                  <a:pt x="73660" y="421640"/>
                  <a:pt x="97790" y="374650"/>
                  <a:pt x="349250" y="284480"/>
                </a:cubicBezTo>
                <a:cubicBezTo>
                  <a:pt x="600710" y="194310"/>
                  <a:pt x="1079500" y="125730"/>
                  <a:pt x="1545590" y="78740"/>
                </a:cubicBezTo>
                <a:cubicBezTo>
                  <a:pt x="2011680" y="31750"/>
                  <a:pt x="2727960" y="0"/>
                  <a:pt x="3145790" y="2540"/>
                </a:cubicBezTo>
                <a:cubicBezTo>
                  <a:pt x="3563620" y="5080"/>
                  <a:pt x="3793490" y="45720"/>
                  <a:pt x="4052570" y="93980"/>
                </a:cubicBezTo>
                <a:cubicBezTo>
                  <a:pt x="4311650" y="142240"/>
                  <a:pt x="4569460" y="220980"/>
                  <a:pt x="4700270" y="292100"/>
                </a:cubicBezTo>
                <a:cubicBezTo>
                  <a:pt x="4831080" y="363220"/>
                  <a:pt x="4824730" y="237490"/>
                  <a:pt x="4837430" y="520700"/>
                </a:cubicBezTo>
                <a:cubicBezTo>
                  <a:pt x="4850130" y="803910"/>
                  <a:pt x="4801870" y="1715770"/>
                  <a:pt x="4776470" y="1991360"/>
                </a:cubicBezTo>
                <a:cubicBezTo>
                  <a:pt x="4751070" y="2266950"/>
                  <a:pt x="4759960" y="2090420"/>
                  <a:pt x="4685030" y="2174240"/>
                </a:cubicBezTo>
                <a:cubicBezTo>
                  <a:pt x="4610100" y="2258060"/>
                  <a:pt x="4517390" y="2390140"/>
                  <a:pt x="4326890" y="2494280"/>
                </a:cubicBezTo>
                <a:cubicBezTo>
                  <a:pt x="4136390" y="2598420"/>
                  <a:pt x="3873500" y="2725420"/>
                  <a:pt x="3542030" y="2799080"/>
                </a:cubicBezTo>
                <a:cubicBezTo>
                  <a:pt x="3210560" y="2872740"/>
                  <a:pt x="2730500" y="2945130"/>
                  <a:pt x="2338070" y="2936240"/>
                </a:cubicBezTo>
                <a:cubicBezTo>
                  <a:pt x="1945640" y="2927350"/>
                  <a:pt x="1480820" y="2807970"/>
                  <a:pt x="1187450" y="2745740"/>
                </a:cubicBezTo>
                <a:cubicBezTo>
                  <a:pt x="894080" y="2683510"/>
                  <a:pt x="744220" y="2667000"/>
                  <a:pt x="577850" y="2562860"/>
                </a:cubicBezTo>
                <a:cubicBezTo>
                  <a:pt x="411480" y="2458720"/>
                  <a:pt x="264160" y="2272030"/>
                  <a:pt x="189230" y="2090420"/>
                </a:cubicBezTo>
                <a:close/>
              </a:path>
            </a:pathLst>
          </a:custGeom>
          <a:noFill/>
          <a:ln w="5715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936450" y="3293097"/>
            <a:ext cx="1767525" cy="1308754"/>
          </a:xfrm>
          <a:custGeom>
            <a:avLst/>
            <a:gdLst>
              <a:gd name="connsiteX0" fmla="*/ 4713 w 1767525"/>
              <a:gd name="connsiteY0" fmla="*/ 647307 h 1308754"/>
              <a:gd name="connsiteX1" fmla="*/ 174395 w 1767525"/>
              <a:gd name="connsiteY1" fmla="*/ 317369 h 1308754"/>
              <a:gd name="connsiteX2" fmla="*/ 353505 w 1767525"/>
              <a:gd name="connsiteY2" fmla="*/ 326796 h 1308754"/>
              <a:gd name="connsiteX3" fmla="*/ 589175 w 1767525"/>
              <a:gd name="connsiteY3" fmla="*/ 119406 h 1308754"/>
              <a:gd name="connsiteX4" fmla="*/ 956820 w 1767525"/>
              <a:gd name="connsiteY4" fmla="*/ 53418 h 1308754"/>
              <a:gd name="connsiteX5" fmla="*/ 1447014 w 1767525"/>
              <a:gd name="connsiteY5" fmla="*/ 25138 h 1308754"/>
              <a:gd name="connsiteX6" fmla="*/ 1758098 w 1767525"/>
              <a:gd name="connsiteY6" fmla="*/ 204247 h 1308754"/>
              <a:gd name="connsiteX7" fmla="*/ 1390453 w 1767525"/>
              <a:gd name="connsiteY7" fmla="*/ 845270 h 1308754"/>
              <a:gd name="connsiteX8" fmla="*/ 513760 w 1767525"/>
              <a:gd name="connsiteY8" fmla="*/ 1175208 h 1308754"/>
              <a:gd name="connsiteX9" fmla="*/ 202676 w 1767525"/>
              <a:gd name="connsiteY9" fmla="*/ 1222342 h 1308754"/>
              <a:gd name="connsiteX10" fmla="*/ 4713 w 1767525"/>
              <a:gd name="connsiteY10" fmla="*/ 647307 h 130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7525" h="1308754">
                <a:moveTo>
                  <a:pt x="4713" y="647307"/>
                </a:moveTo>
                <a:cubicBezTo>
                  <a:pt x="0" y="496478"/>
                  <a:pt x="116263" y="370787"/>
                  <a:pt x="174395" y="317369"/>
                </a:cubicBezTo>
                <a:cubicBezTo>
                  <a:pt x="232527" y="263951"/>
                  <a:pt x="284375" y="359790"/>
                  <a:pt x="353505" y="326796"/>
                </a:cubicBezTo>
                <a:cubicBezTo>
                  <a:pt x="422635" y="293802"/>
                  <a:pt x="488623" y="164969"/>
                  <a:pt x="589175" y="119406"/>
                </a:cubicBezTo>
                <a:cubicBezTo>
                  <a:pt x="689727" y="73843"/>
                  <a:pt x="813847" y="69129"/>
                  <a:pt x="956820" y="53418"/>
                </a:cubicBezTo>
                <a:cubicBezTo>
                  <a:pt x="1099793" y="37707"/>
                  <a:pt x="1313468" y="0"/>
                  <a:pt x="1447014" y="25138"/>
                </a:cubicBezTo>
                <a:cubicBezTo>
                  <a:pt x="1580560" y="50276"/>
                  <a:pt x="1767525" y="67558"/>
                  <a:pt x="1758098" y="204247"/>
                </a:cubicBezTo>
                <a:cubicBezTo>
                  <a:pt x="1748671" y="340936"/>
                  <a:pt x="1597843" y="683443"/>
                  <a:pt x="1390453" y="845270"/>
                </a:cubicBezTo>
                <a:cubicBezTo>
                  <a:pt x="1183063" y="1007097"/>
                  <a:pt x="711723" y="1112363"/>
                  <a:pt x="513760" y="1175208"/>
                </a:cubicBezTo>
                <a:cubicBezTo>
                  <a:pt x="315797" y="1238053"/>
                  <a:pt x="289088" y="1308754"/>
                  <a:pt x="202676" y="1222342"/>
                </a:cubicBezTo>
                <a:cubicBezTo>
                  <a:pt x="116264" y="1135930"/>
                  <a:pt x="9426" y="798136"/>
                  <a:pt x="4713" y="647307"/>
                </a:cubicBezTo>
                <a:close/>
              </a:path>
            </a:pathLst>
          </a:custGeom>
          <a:noFill/>
          <a:ln w="571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5112470" y="2672499"/>
            <a:ext cx="1087225" cy="1055802"/>
          </a:xfrm>
          <a:custGeom>
            <a:avLst/>
            <a:gdLst>
              <a:gd name="connsiteX0" fmla="*/ 34565 w 1087225"/>
              <a:gd name="connsiteY0" fmla="*/ 391212 h 1055802"/>
              <a:gd name="connsiteX1" fmla="*/ 317369 w 1087225"/>
              <a:gd name="connsiteY1" fmla="*/ 117835 h 1055802"/>
              <a:gd name="connsiteX2" fmla="*/ 628454 w 1087225"/>
              <a:gd name="connsiteY2" fmla="*/ 61274 h 1055802"/>
              <a:gd name="connsiteX3" fmla="*/ 930111 w 1087225"/>
              <a:gd name="connsiteY3" fmla="*/ 32994 h 1055802"/>
              <a:gd name="connsiteX4" fmla="*/ 1080940 w 1087225"/>
              <a:gd name="connsiteY4" fmla="*/ 259237 h 1055802"/>
              <a:gd name="connsiteX5" fmla="*/ 892404 w 1087225"/>
              <a:gd name="connsiteY5" fmla="*/ 617456 h 1055802"/>
              <a:gd name="connsiteX6" fmla="*/ 534186 w 1087225"/>
              <a:gd name="connsiteY6" fmla="*/ 871979 h 1055802"/>
              <a:gd name="connsiteX7" fmla="*/ 109979 w 1087225"/>
              <a:gd name="connsiteY7" fmla="*/ 975674 h 1055802"/>
              <a:gd name="connsiteX8" fmla="*/ 34565 w 1087225"/>
              <a:gd name="connsiteY8" fmla="*/ 391212 h 105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225" h="1055802">
                <a:moveTo>
                  <a:pt x="34565" y="391212"/>
                </a:moveTo>
                <a:cubicBezTo>
                  <a:pt x="69130" y="248239"/>
                  <a:pt x="218388" y="172825"/>
                  <a:pt x="317369" y="117835"/>
                </a:cubicBezTo>
                <a:cubicBezTo>
                  <a:pt x="416350" y="62845"/>
                  <a:pt x="526330" y="75414"/>
                  <a:pt x="628454" y="61274"/>
                </a:cubicBezTo>
                <a:cubicBezTo>
                  <a:pt x="730578" y="47134"/>
                  <a:pt x="854697" y="0"/>
                  <a:pt x="930111" y="32994"/>
                </a:cubicBezTo>
                <a:cubicBezTo>
                  <a:pt x="1005525" y="65988"/>
                  <a:pt x="1087225" y="161827"/>
                  <a:pt x="1080940" y="259237"/>
                </a:cubicBezTo>
                <a:cubicBezTo>
                  <a:pt x="1074655" y="356647"/>
                  <a:pt x="983530" y="515332"/>
                  <a:pt x="892404" y="617456"/>
                </a:cubicBezTo>
                <a:cubicBezTo>
                  <a:pt x="801278" y="719580"/>
                  <a:pt x="664590" y="812276"/>
                  <a:pt x="534186" y="871979"/>
                </a:cubicBezTo>
                <a:cubicBezTo>
                  <a:pt x="403782" y="931682"/>
                  <a:pt x="196392" y="1055802"/>
                  <a:pt x="109979" y="975674"/>
                </a:cubicBezTo>
                <a:cubicBezTo>
                  <a:pt x="23566" y="895546"/>
                  <a:pt x="0" y="534185"/>
                  <a:pt x="34565" y="391212"/>
                </a:cubicBezTo>
                <a:close/>
              </a:path>
            </a:pathLst>
          </a:custGeom>
          <a:noFill/>
          <a:ln w="571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4" name="Picture 3" descr="Untitled2.png"/>
          <p:cNvPicPr>
            <a:picLocks noChangeAspect="1"/>
          </p:cNvPicPr>
          <p:nvPr/>
        </p:nvPicPr>
        <p:blipFill>
          <a:blip r:embed="rId3" cstate="print"/>
          <a:srcRect l="24154" t="12500" r="19052" b="37240"/>
          <a:stretch>
            <a:fillRect/>
          </a:stretch>
        </p:blipFill>
        <p:spPr>
          <a:xfrm>
            <a:off x="323528" y="1196752"/>
            <a:ext cx="8284749" cy="4284000"/>
          </a:xfrm>
          <a:prstGeom prst="rect">
            <a:avLst/>
          </a:prstGeom>
        </p:spPr>
      </p:pic>
      <p:sp>
        <p:nvSpPr>
          <p:cNvPr id="5" name="Freeform 4"/>
          <p:cNvSpPr/>
          <p:nvPr/>
        </p:nvSpPr>
        <p:spPr>
          <a:xfrm>
            <a:off x="2631440" y="3307080"/>
            <a:ext cx="1778000" cy="990600"/>
          </a:xfrm>
          <a:custGeom>
            <a:avLst/>
            <a:gdLst>
              <a:gd name="connsiteX0" fmla="*/ 12700 w 1778000"/>
              <a:gd name="connsiteY0" fmla="*/ 579120 h 990600"/>
              <a:gd name="connsiteX1" fmla="*/ 165100 w 1778000"/>
              <a:gd name="connsiteY1" fmla="*/ 426720 h 990600"/>
              <a:gd name="connsiteX2" fmla="*/ 332740 w 1778000"/>
              <a:gd name="connsiteY2" fmla="*/ 381000 h 990600"/>
              <a:gd name="connsiteX3" fmla="*/ 546100 w 1778000"/>
              <a:gd name="connsiteY3" fmla="*/ 342900 h 990600"/>
              <a:gd name="connsiteX4" fmla="*/ 721360 w 1778000"/>
              <a:gd name="connsiteY4" fmla="*/ 243840 h 990600"/>
              <a:gd name="connsiteX5" fmla="*/ 820420 w 1778000"/>
              <a:gd name="connsiteY5" fmla="*/ 228600 h 990600"/>
              <a:gd name="connsiteX6" fmla="*/ 1125220 w 1778000"/>
              <a:gd name="connsiteY6" fmla="*/ 152400 h 990600"/>
              <a:gd name="connsiteX7" fmla="*/ 1475740 w 1778000"/>
              <a:gd name="connsiteY7" fmla="*/ 15240 h 990600"/>
              <a:gd name="connsiteX8" fmla="*/ 1750060 w 1778000"/>
              <a:gd name="connsiteY8" fmla="*/ 243840 h 990600"/>
              <a:gd name="connsiteX9" fmla="*/ 1643380 w 1778000"/>
              <a:gd name="connsiteY9" fmla="*/ 495300 h 990600"/>
              <a:gd name="connsiteX10" fmla="*/ 1445260 w 1778000"/>
              <a:gd name="connsiteY10" fmla="*/ 685800 h 990600"/>
              <a:gd name="connsiteX11" fmla="*/ 1087120 w 1778000"/>
              <a:gd name="connsiteY11" fmla="*/ 815340 h 990600"/>
              <a:gd name="connsiteX12" fmla="*/ 767080 w 1778000"/>
              <a:gd name="connsiteY12" fmla="*/ 967740 h 990600"/>
              <a:gd name="connsiteX13" fmla="*/ 408940 w 1778000"/>
              <a:gd name="connsiteY13" fmla="*/ 952500 h 990600"/>
              <a:gd name="connsiteX14" fmla="*/ 218440 w 1778000"/>
              <a:gd name="connsiteY14" fmla="*/ 922020 h 990600"/>
              <a:gd name="connsiteX15" fmla="*/ 88900 w 1778000"/>
              <a:gd name="connsiteY15" fmla="*/ 853440 h 990600"/>
              <a:gd name="connsiteX16" fmla="*/ 12700 w 1778000"/>
              <a:gd name="connsiteY16" fmla="*/ 57912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8000" h="990600">
                <a:moveTo>
                  <a:pt x="12700" y="579120"/>
                </a:moveTo>
                <a:cubicBezTo>
                  <a:pt x="25400" y="508000"/>
                  <a:pt x="111760" y="459740"/>
                  <a:pt x="165100" y="426720"/>
                </a:cubicBezTo>
                <a:cubicBezTo>
                  <a:pt x="218440" y="393700"/>
                  <a:pt x="269240" y="394970"/>
                  <a:pt x="332740" y="381000"/>
                </a:cubicBezTo>
                <a:cubicBezTo>
                  <a:pt x="396240" y="367030"/>
                  <a:pt x="481330" y="365760"/>
                  <a:pt x="546100" y="342900"/>
                </a:cubicBezTo>
                <a:cubicBezTo>
                  <a:pt x="610870" y="320040"/>
                  <a:pt x="675640" y="262890"/>
                  <a:pt x="721360" y="243840"/>
                </a:cubicBezTo>
                <a:cubicBezTo>
                  <a:pt x="767080" y="224790"/>
                  <a:pt x="753110" y="243840"/>
                  <a:pt x="820420" y="228600"/>
                </a:cubicBezTo>
                <a:cubicBezTo>
                  <a:pt x="887730" y="213360"/>
                  <a:pt x="1016000" y="187960"/>
                  <a:pt x="1125220" y="152400"/>
                </a:cubicBezTo>
                <a:cubicBezTo>
                  <a:pt x="1234440" y="116840"/>
                  <a:pt x="1371600" y="0"/>
                  <a:pt x="1475740" y="15240"/>
                </a:cubicBezTo>
                <a:cubicBezTo>
                  <a:pt x="1579880" y="30480"/>
                  <a:pt x="1722120" y="163830"/>
                  <a:pt x="1750060" y="243840"/>
                </a:cubicBezTo>
                <a:cubicBezTo>
                  <a:pt x="1778000" y="323850"/>
                  <a:pt x="1694180" y="421640"/>
                  <a:pt x="1643380" y="495300"/>
                </a:cubicBezTo>
                <a:cubicBezTo>
                  <a:pt x="1592580" y="568960"/>
                  <a:pt x="1537970" y="632460"/>
                  <a:pt x="1445260" y="685800"/>
                </a:cubicBezTo>
                <a:cubicBezTo>
                  <a:pt x="1352550" y="739140"/>
                  <a:pt x="1200150" y="768350"/>
                  <a:pt x="1087120" y="815340"/>
                </a:cubicBezTo>
                <a:cubicBezTo>
                  <a:pt x="974090" y="862330"/>
                  <a:pt x="880110" y="944880"/>
                  <a:pt x="767080" y="967740"/>
                </a:cubicBezTo>
                <a:cubicBezTo>
                  <a:pt x="654050" y="990600"/>
                  <a:pt x="500380" y="960120"/>
                  <a:pt x="408940" y="952500"/>
                </a:cubicBezTo>
                <a:cubicBezTo>
                  <a:pt x="317500" y="944880"/>
                  <a:pt x="271780" y="938530"/>
                  <a:pt x="218440" y="922020"/>
                </a:cubicBezTo>
                <a:cubicBezTo>
                  <a:pt x="165100" y="905510"/>
                  <a:pt x="124460" y="906780"/>
                  <a:pt x="88900" y="853440"/>
                </a:cubicBezTo>
                <a:cubicBezTo>
                  <a:pt x="53340" y="800100"/>
                  <a:pt x="0" y="650240"/>
                  <a:pt x="12700" y="579120"/>
                </a:cubicBezTo>
                <a:close/>
              </a:path>
            </a:pathLst>
          </a:custGeom>
          <a:noFill/>
          <a:ln w="381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964180" y="3116580"/>
            <a:ext cx="4928870" cy="1614170"/>
          </a:xfrm>
          <a:custGeom>
            <a:avLst/>
            <a:gdLst>
              <a:gd name="connsiteX0" fmla="*/ 0 w 4928870"/>
              <a:gd name="connsiteY0" fmla="*/ 861060 h 1614170"/>
              <a:gd name="connsiteX1" fmla="*/ 1417320 w 4928870"/>
              <a:gd name="connsiteY1" fmla="*/ 1524000 h 1614170"/>
              <a:gd name="connsiteX2" fmla="*/ 3390900 w 4928870"/>
              <a:gd name="connsiteY2" fmla="*/ 1402080 h 1614170"/>
              <a:gd name="connsiteX3" fmla="*/ 4381500 w 4928870"/>
              <a:gd name="connsiteY3" fmla="*/ 1097280 h 1614170"/>
              <a:gd name="connsiteX4" fmla="*/ 4914900 w 4928870"/>
              <a:gd name="connsiteY4" fmla="*/ 640080 h 1614170"/>
              <a:gd name="connsiteX5" fmla="*/ 4297680 w 4928870"/>
              <a:gd name="connsiteY5" fmla="*/ 144780 h 1614170"/>
              <a:gd name="connsiteX6" fmla="*/ 4152900 w 4928870"/>
              <a:gd name="connsiteY6" fmla="*/ 0 h 161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8870" h="1614170">
                <a:moveTo>
                  <a:pt x="0" y="861060"/>
                </a:moveTo>
                <a:cubicBezTo>
                  <a:pt x="426085" y="1147445"/>
                  <a:pt x="852170" y="1433830"/>
                  <a:pt x="1417320" y="1524000"/>
                </a:cubicBezTo>
                <a:cubicBezTo>
                  <a:pt x="1982470" y="1614170"/>
                  <a:pt x="2896870" y="1473200"/>
                  <a:pt x="3390900" y="1402080"/>
                </a:cubicBezTo>
                <a:cubicBezTo>
                  <a:pt x="3884930" y="1330960"/>
                  <a:pt x="4127500" y="1224280"/>
                  <a:pt x="4381500" y="1097280"/>
                </a:cubicBezTo>
                <a:cubicBezTo>
                  <a:pt x="4635500" y="970280"/>
                  <a:pt x="4928870" y="798830"/>
                  <a:pt x="4914900" y="640080"/>
                </a:cubicBezTo>
                <a:cubicBezTo>
                  <a:pt x="4900930" y="481330"/>
                  <a:pt x="4424680" y="251460"/>
                  <a:pt x="4297680" y="144780"/>
                </a:cubicBezTo>
                <a:cubicBezTo>
                  <a:pt x="4170680" y="38100"/>
                  <a:pt x="4152900" y="0"/>
                  <a:pt x="4152900" y="0"/>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Freeform 6"/>
          <p:cNvSpPr/>
          <p:nvPr/>
        </p:nvSpPr>
        <p:spPr>
          <a:xfrm>
            <a:off x="3489960" y="2755900"/>
            <a:ext cx="3968750" cy="1562100"/>
          </a:xfrm>
          <a:custGeom>
            <a:avLst/>
            <a:gdLst>
              <a:gd name="connsiteX0" fmla="*/ 0 w 3968750"/>
              <a:gd name="connsiteY0" fmla="*/ 1054100 h 1562100"/>
              <a:gd name="connsiteX1" fmla="*/ 1051560 w 3968750"/>
              <a:gd name="connsiteY1" fmla="*/ 1419860 h 1562100"/>
              <a:gd name="connsiteX2" fmla="*/ 2179320 w 3968750"/>
              <a:gd name="connsiteY2" fmla="*/ 1511300 h 1562100"/>
              <a:gd name="connsiteX3" fmla="*/ 3741420 w 3968750"/>
              <a:gd name="connsiteY3" fmla="*/ 1115060 h 1562100"/>
              <a:gd name="connsiteX4" fmla="*/ 3543300 w 3968750"/>
              <a:gd name="connsiteY4" fmla="*/ 535940 h 1562100"/>
              <a:gd name="connsiteX5" fmla="*/ 2735580 w 3968750"/>
              <a:gd name="connsiteY5" fmla="*/ 109220 h 1562100"/>
              <a:gd name="connsiteX6" fmla="*/ 1607820 w 3968750"/>
              <a:gd name="connsiteY6" fmla="*/ 55880 h 1562100"/>
              <a:gd name="connsiteX7" fmla="*/ 320040 w 3968750"/>
              <a:gd name="connsiteY7" fmla="*/ 444500 h 1562100"/>
              <a:gd name="connsiteX8" fmla="*/ 320040 w 3968750"/>
              <a:gd name="connsiteY8" fmla="*/ 4445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8750" h="1562100">
                <a:moveTo>
                  <a:pt x="0" y="1054100"/>
                </a:moveTo>
                <a:cubicBezTo>
                  <a:pt x="344170" y="1198880"/>
                  <a:pt x="688340" y="1343660"/>
                  <a:pt x="1051560" y="1419860"/>
                </a:cubicBezTo>
                <a:cubicBezTo>
                  <a:pt x="1414780" y="1496060"/>
                  <a:pt x="1731010" y="1562100"/>
                  <a:pt x="2179320" y="1511300"/>
                </a:cubicBezTo>
                <a:cubicBezTo>
                  <a:pt x="2627630" y="1460500"/>
                  <a:pt x="3514090" y="1277620"/>
                  <a:pt x="3741420" y="1115060"/>
                </a:cubicBezTo>
                <a:cubicBezTo>
                  <a:pt x="3968750" y="952500"/>
                  <a:pt x="3710940" y="703580"/>
                  <a:pt x="3543300" y="535940"/>
                </a:cubicBezTo>
                <a:cubicBezTo>
                  <a:pt x="3375660" y="368300"/>
                  <a:pt x="3058160" y="189230"/>
                  <a:pt x="2735580" y="109220"/>
                </a:cubicBezTo>
                <a:cubicBezTo>
                  <a:pt x="2413000" y="29210"/>
                  <a:pt x="2010410" y="0"/>
                  <a:pt x="1607820" y="55880"/>
                </a:cubicBezTo>
                <a:cubicBezTo>
                  <a:pt x="1205230" y="111760"/>
                  <a:pt x="320040" y="444500"/>
                  <a:pt x="320040" y="444500"/>
                </a:cubicBezTo>
                <a:lnTo>
                  <a:pt x="320040" y="444500"/>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Freeform 7"/>
          <p:cNvSpPr/>
          <p:nvPr/>
        </p:nvSpPr>
        <p:spPr>
          <a:xfrm>
            <a:off x="4107180" y="3246120"/>
            <a:ext cx="2787650" cy="749300"/>
          </a:xfrm>
          <a:custGeom>
            <a:avLst/>
            <a:gdLst>
              <a:gd name="connsiteX0" fmla="*/ 0 w 2787650"/>
              <a:gd name="connsiteY0" fmla="*/ 411480 h 749300"/>
              <a:gd name="connsiteX1" fmla="*/ 640080 w 2787650"/>
              <a:gd name="connsiteY1" fmla="*/ 640080 h 749300"/>
              <a:gd name="connsiteX2" fmla="*/ 1623060 w 2787650"/>
              <a:gd name="connsiteY2" fmla="*/ 716280 h 749300"/>
              <a:gd name="connsiteX3" fmla="*/ 2651760 w 2787650"/>
              <a:gd name="connsiteY3" fmla="*/ 441960 h 749300"/>
              <a:gd name="connsiteX4" fmla="*/ 2438400 w 2787650"/>
              <a:gd name="connsiteY4" fmla="*/ 68580 h 749300"/>
              <a:gd name="connsiteX5" fmla="*/ 2308860 w 2787650"/>
              <a:gd name="connsiteY5" fmla="*/ 30480 h 74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7650" h="749300">
                <a:moveTo>
                  <a:pt x="0" y="411480"/>
                </a:moveTo>
                <a:cubicBezTo>
                  <a:pt x="184785" y="500380"/>
                  <a:pt x="369570" y="589280"/>
                  <a:pt x="640080" y="640080"/>
                </a:cubicBezTo>
                <a:cubicBezTo>
                  <a:pt x="910590" y="690880"/>
                  <a:pt x="1287780" y="749300"/>
                  <a:pt x="1623060" y="716280"/>
                </a:cubicBezTo>
                <a:cubicBezTo>
                  <a:pt x="1958340" y="683260"/>
                  <a:pt x="2515870" y="549910"/>
                  <a:pt x="2651760" y="441960"/>
                </a:cubicBezTo>
                <a:cubicBezTo>
                  <a:pt x="2787650" y="334010"/>
                  <a:pt x="2495550" y="137160"/>
                  <a:pt x="2438400" y="68580"/>
                </a:cubicBezTo>
                <a:cubicBezTo>
                  <a:pt x="2381250" y="0"/>
                  <a:pt x="2332990" y="27940"/>
                  <a:pt x="2308860" y="30480"/>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5" name="Picture 4" descr="CFX 18.bmp"/>
          <p:cNvPicPr>
            <a:picLocks noChangeAspect="1"/>
          </p:cNvPicPr>
          <p:nvPr/>
        </p:nvPicPr>
        <p:blipFill>
          <a:blip r:embed="rId3" cstate="print"/>
          <a:srcRect r="26495" b="9238"/>
          <a:stretch>
            <a:fillRect/>
          </a:stretch>
        </p:blipFill>
        <p:spPr>
          <a:xfrm>
            <a:off x="539548" y="260648"/>
            <a:ext cx="7739582" cy="5832000"/>
          </a:xfrm>
          <a:prstGeom prst="rect">
            <a:avLst/>
          </a:prstGeom>
        </p:spPr>
      </p:pic>
      <p:sp>
        <p:nvSpPr>
          <p:cNvPr id="8" name="Freeform 7"/>
          <p:cNvSpPr/>
          <p:nvPr/>
        </p:nvSpPr>
        <p:spPr>
          <a:xfrm>
            <a:off x="4048760" y="1667510"/>
            <a:ext cx="3069590" cy="1612900"/>
          </a:xfrm>
          <a:custGeom>
            <a:avLst/>
            <a:gdLst>
              <a:gd name="connsiteX0" fmla="*/ 721360 w 3069590"/>
              <a:gd name="connsiteY0" fmla="*/ 1037590 h 1612900"/>
              <a:gd name="connsiteX1" fmla="*/ 538480 w 3069590"/>
              <a:gd name="connsiteY1" fmla="*/ 1014730 h 1612900"/>
              <a:gd name="connsiteX2" fmla="*/ 210820 w 3069590"/>
              <a:gd name="connsiteY2" fmla="*/ 1151890 h 1612900"/>
              <a:gd name="connsiteX3" fmla="*/ 50800 w 3069590"/>
              <a:gd name="connsiteY3" fmla="*/ 1205230 h 1612900"/>
              <a:gd name="connsiteX4" fmla="*/ 20320 w 3069590"/>
              <a:gd name="connsiteY4" fmla="*/ 1129030 h 1612900"/>
              <a:gd name="connsiteX5" fmla="*/ 172720 w 3069590"/>
              <a:gd name="connsiteY5" fmla="*/ 717550 h 1612900"/>
              <a:gd name="connsiteX6" fmla="*/ 584200 w 3069590"/>
              <a:gd name="connsiteY6" fmla="*/ 618490 h 1612900"/>
              <a:gd name="connsiteX7" fmla="*/ 919480 w 3069590"/>
              <a:gd name="connsiteY7" fmla="*/ 336550 h 1612900"/>
              <a:gd name="connsiteX8" fmla="*/ 1125220 w 3069590"/>
              <a:gd name="connsiteY8" fmla="*/ 382270 h 1612900"/>
              <a:gd name="connsiteX9" fmla="*/ 1155700 w 3069590"/>
              <a:gd name="connsiteY9" fmla="*/ 275590 h 1612900"/>
              <a:gd name="connsiteX10" fmla="*/ 1148080 w 3069590"/>
              <a:gd name="connsiteY10" fmla="*/ 153670 h 1612900"/>
              <a:gd name="connsiteX11" fmla="*/ 1247140 w 3069590"/>
              <a:gd name="connsiteY11" fmla="*/ 16510 h 1612900"/>
              <a:gd name="connsiteX12" fmla="*/ 1277620 w 3069590"/>
              <a:gd name="connsiteY12" fmla="*/ 252730 h 1612900"/>
              <a:gd name="connsiteX13" fmla="*/ 1361440 w 3069590"/>
              <a:gd name="connsiteY13" fmla="*/ 405130 h 1612900"/>
              <a:gd name="connsiteX14" fmla="*/ 1361440 w 3069590"/>
              <a:gd name="connsiteY14" fmla="*/ 664210 h 1612900"/>
              <a:gd name="connsiteX15" fmla="*/ 1475740 w 3069590"/>
              <a:gd name="connsiteY15" fmla="*/ 549910 h 1612900"/>
              <a:gd name="connsiteX16" fmla="*/ 1551940 w 3069590"/>
              <a:gd name="connsiteY16" fmla="*/ 405130 h 1612900"/>
              <a:gd name="connsiteX17" fmla="*/ 1841500 w 3069590"/>
              <a:gd name="connsiteY17" fmla="*/ 405130 h 1612900"/>
              <a:gd name="connsiteX18" fmla="*/ 2550160 w 3069590"/>
              <a:gd name="connsiteY18" fmla="*/ 869950 h 1612900"/>
              <a:gd name="connsiteX19" fmla="*/ 2908300 w 3069590"/>
              <a:gd name="connsiteY19" fmla="*/ 1426210 h 1612900"/>
              <a:gd name="connsiteX20" fmla="*/ 2999740 w 3069590"/>
              <a:gd name="connsiteY20" fmla="*/ 1426210 h 1612900"/>
              <a:gd name="connsiteX21" fmla="*/ 3060700 w 3069590"/>
              <a:gd name="connsiteY21" fmla="*/ 1464310 h 1612900"/>
              <a:gd name="connsiteX22" fmla="*/ 2946400 w 3069590"/>
              <a:gd name="connsiteY22" fmla="*/ 1555750 h 1612900"/>
              <a:gd name="connsiteX23" fmla="*/ 2809240 w 3069590"/>
              <a:gd name="connsiteY23" fmla="*/ 1479550 h 1612900"/>
              <a:gd name="connsiteX24" fmla="*/ 2603500 w 3069590"/>
              <a:gd name="connsiteY24" fmla="*/ 1593850 h 1612900"/>
              <a:gd name="connsiteX25" fmla="*/ 2428240 w 3069590"/>
              <a:gd name="connsiteY25" fmla="*/ 1593850 h 1612900"/>
              <a:gd name="connsiteX26" fmla="*/ 2329180 w 3069590"/>
              <a:gd name="connsiteY26" fmla="*/ 1578610 h 1612900"/>
              <a:gd name="connsiteX27" fmla="*/ 2092960 w 3069590"/>
              <a:gd name="connsiteY27" fmla="*/ 1578610 h 1612900"/>
              <a:gd name="connsiteX28" fmla="*/ 2085340 w 3069590"/>
              <a:gd name="connsiteY28" fmla="*/ 1487170 h 1612900"/>
              <a:gd name="connsiteX29" fmla="*/ 2062480 w 3069590"/>
              <a:gd name="connsiteY29" fmla="*/ 1334770 h 1612900"/>
              <a:gd name="connsiteX30" fmla="*/ 1971040 w 3069590"/>
              <a:gd name="connsiteY30" fmla="*/ 1151890 h 1612900"/>
              <a:gd name="connsiteX31" fmla="*/ 1628140 w 3069590"/>
              <a:gd name="connsiteY31" fmla="*/ 847090 h 1612900"/>
              <a:gd name="connsiteX32" fmla="*/ 1262380 w 3069590"/>
              <a:gd name="connsiteY32" fmla="*/ 786130 h 1612900"/>
              <a:gd name="connsiteX33" fmla="*/ 972820 w 3069590"/>
              <a:gd name="connsiteY33" fmla="*/ 869950 h 1612900"/>
              <a:gd name="connsiteX34" fmla="*/ 721360 w 3069590"/>
              <a:gd name="connsiteY34" fmla="*/ 103759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69590" h="1612900">
                <a:moveTo>
                  <a:pt x="721360" y="1037590"/>
                </a:moveTo>
                <a:cubicBezTo>
                  <a:pt x="648970" y="1061720"/>
                  <a:pt x="623570" y="995680"/>
                  <a:pt x="538480" y="1014730"/>
                </a:cubicBezTo>
                <a:cubicBezTo>
                  <a:pt x="453390" y="1033780"/>
                  <a:pt x="292100" y="1120140"/>
                  <a:pt x="210820" y="1151890"/>
                </a:cubicBezTo>
                <a:cubicBezTo>
                  <a:pt x="129540" y="1183640"/>
                  <a:pt x="82550" y="1209040"/>
                  <a:pt x="50800" y="1205230"/>
                </a:cubicBezTo>
                <a:cubicBezTo>
                  <a:pt x="19050" y="1201420"/>
                  <a:pt x="0" y="1210310"/>
                  <a:pt x="20320" y="1129030"/>
                </a:cubicBezTo>
                <a:cubicBezTo>
                  <a:pt x="40640" y="1047750"/>
                  <a:pt x="78740" y="802640"/>
                  <a:pt x="172720" y="717550"/>
                </a:cubicBezTo>
                <a:cubicBezTo>
                  <a:pt x="266700" y="632460"/>
                  <a:pt x="459740" y="681990"/>
                  <a:pt x="584200" y="618490"/>
                </a:cubicBezTo>
                <a:cubicBezTo>
                  <a:pt x="708660" y="554990"/>
                  <a:pt x="829310" y="375920"/>
                  <a:pt x="919480" y="336550"/>
                </a:cubicBezTo>
                <a:cubicBezTo>
                  <a:pt x="1009650" y="297180"/>
                  <a:pt x="1085850" y="392430"/>
                  <a:pt x="1125220" y="382270"/>
                </a:cubicBezTo>
                <a:cubicBezTo>
                  <a:pt x="1164590" y="372110"/>
                  <a:pt x="1151890" y="313690"/>
                  <a:pt x="1155700" y="275590"/>
                </a:cubicBezTo>
                <a:cubicBezTo>
                  <a:pt x="1159510" y="237490"/>
                  <a:pt x="1132840" y="196850"/>
                  <a:pt x="1148080" y="153670"/>
                </a:cubicBezTo>
                <a:cubicBezTo>
                  <a:pt x="1163320" y="110490"/>
                  <a:pt x="1225550" y="0"/>
                  <a:pt x="1247140" y="16510"/>
                </a:cubicBezTo>
                <a:cubicBezTo>
                  <a:pt x="1268730" y="33020"/>
                  <a:pt x="1258570" y="187960"/>
                  <a:pt x="1277620" y="252730"/>
                </a:cubicBezTo>
                <a:cubicBezTo>
                  <a:pt x="1296670" y="317500"/>
                  <a:pt x="1347470" y="336550"/>
                  <a:pt x="1361440" y="405130"/>
                </a:cubicBezTo>
                <a:cubicBezTo>
                  <a:pt x="1375410" y="473710"/>
                  <a:pt x="1342390" y="640080"/>
                  <a:pt x="1361440" y="664210"/>
                </a:cubicBezTo>
                <a:cubicBezTo>
                  <a:pt x="1380490" y="688340"/>
                  <a:pt x="1443990" y="593090"/>
                  <a:pt x="1475740" y="549910"/>
                </a:cubicBezTo>
                <a:cubicBezTo>
                  <a:pt x="1507490" y="506730"/>
                  <a:pt x="1490980" y="429260"/>
                  <a:pt x="1551940" y="405130"/>
                </a:cubicBezTo>
                <a:cubicBezTo>
                  <a:pt x="1612900" y="381000"/>
                  <a:pt x="1675130" y="327660"/>
                  <a:pt x="1841500" y="405130"/>
                </a:cubicBezTo>
                <a:cubicBezTo>
                  <a:pt x="2007870" y="482600"/>
                  <a:pt x="2372360" y="699770"/>
                  <a:pt x="2550160" y="869950"/>
                </a:cubicBezTo>
                <a:cubicBezTo>
                  <a:pt x="2727960" y="1040130"/>
                  <a:pt x="2833370" y="1333500"/>
                  <a:pt x="2908300" y="1426210"/>
                </a:cubicBezTo>
                <a:cubicBezTo>
                  <a:pt x="2983230" y="1518920"/>
                  <a:pt x="2974340" y="1419860"/>
                  <a:pt x="2999740" y="1426210"/>
                </a:cubicBezTo>
                <a:cubicBezTo>
                  <a:pt x="3025140" y="1432560"/>
                  <a:pt x="3069590" y="1442720"/>
                  <a:pt x="3060700" y="1464310"/>
                </a:cubicBezTo>
                <a:cubicBezTo>
                  <a:pt x="3051810" y="1485900"/>
                  <a:pt x="2988310" y="1553210"/>
                  <a:pt x="2946400" y="1555750"/>
                </a:cubicBezTo>
                <a:cubicBezTo>
                  <a:pt x="2904490" y="1558290"/>
                  <a:pt x="2866390" y="1473200"/>
                  <a:pt x="2809240" y="1479550"/>
                </a:cubicBezTo>
                <a:cubicBezTo>
                  <a:pt x="2752090" y="1485900"/>
                  <a:pt x="2667000" y="1574800"/>
                  <a:pt x="2603500" y="1593850"/>
                </a:cubicBezTo>
                <a:cubicBezTo>
                  <a:pt x="2540000" y="1612900"/>
                  <a:pt x="2473960" y="1596390"/>
                  <a:pt x="2428240" y="1593850"/>
                </a:cubicBezTo>
                <a:cubicBezTo>
                  <a:pt x="2382520" y="1591310"/>
                  <a:pt x="2385060" y="1581150"/>
                  <a:pt x="2329180" y="1578610"/>
                </a:cubicBezTo>
                <a:cubicBezTo>
                  <a:pt x="2273300" y="1576070"/>
                  <a:pt x="2133600" y="1593850"/>
                  <a:pt x="2092960" y="1578610"/>
                </a:cubicBezTo>
                <a:cubicBezTo>
                  <a:pt x="2052320" y="1563370"/>
                  <a:pt x="2090420" y="1527810"/>
                  <a:pt x="2085340" y="1487170"/>
                </a:cubicBezTo>
                <a:cubicBezTo>
                  <a:pt x="2080260" y="1446530"/>
                  <a:pt x="2081530" y="1390650"/>
                  <a:pt x="2062480" y="1334770"/>
                </a:cubicBezTo>
                <a:cubicBezTo>
                  <a:pt x="2043430" y="1278890"/>
                  <a:pt x="2043430" y="1233170"/>
                  <a:pt x="1971040" y="1151890"/>
                </a:cubicBezTo>
                <a:cubicBezTo>
                  <a:pt x="1898650" y="1070610"/>
                  <a:pt x="1746250" y="908050"/>
                  <a:pt x="1628140" y="847090"/>
                </a:cubicBezTo>
                <a:cubicBezTo>
                  <a:pt x="1510030" y="786130"/>
                  <a:pt x="1371600" y="782320"/>
                  <a:pt x="1262380" y="786130"/>
                </a:cubicBezTo>
                <a:cubicBezTo>
                  <a:pt x="1153160" y="789940"/>
                  <a:pt x="1061720" y="825500"/>
                  <a:pt x="972820" y="869950"/>
                </a:cubicBezTo>
                <a:cubicBezTo>
                  <a:pt x="883920" y="914400"/>
                  <a:pt x="793750" y="1013460"/>
                  <a:pt x="721360" y="1037590"/>
                </a:cubicBezTo>
                <a:close/>
              </a:path>
            </a:pathLst>
          </a:cu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652520" y="3223260"/>
            <a:ext cx="2950210" cy="1563370"/>
          </a:xfrm>
          <a:custGeom>
            <a:avLst/>
            <a:gdLst>
              <a:gd name="connsiteX0" fmla="*/ 20320 w 2950210"/>
              <a:gd name="connsiteY0" fmla="*/ 60960 h 1563370"/>
              <a:gd name="connsiteX1" fmla="*/ 180340 w 2950210"/>
              <a:gd name="connsiteY1" fmla="*/ 30480 h 1563370"/>
              <a:gd name="connsiteX2" fmla="*/ 378460 w 2950210"/>
              <a:gd name="connsiteY2" fmla="*/ 0 h 1563370"/>
              <a:gd name="connsiteX3" fmla="*/ 576580 w 2950210"/>
              <a:gd name="connsiteY3" fmla="*/ 30480 h 1563370"/>
              <a:gd name="connsiteX4" fmla="*/ 911860 w 2950210"/>
              <a:gd name="connsiteY4" fmla="*/ 68580 h 1563370"/>
              <a:gd name="connsiteX5" fmla="*/ 934720 w 2950210"/>
              <a:gd name="connsiteY5" fmla="*/ 144780 h 1563370"/>
              <a:gd name="connsiteX6" fmla="*/ 1033780 w 2950210"/>
              <a:gd name="connsiteY6" fmla="*/ 426720 h 1563370"/>
              <a:gd name="connsiteX7" fmla="*/ 1224280 w 2950210"/>
              <a:gd name="connsiteY7" fmla="*/ 640080 h 1563370"/>
              <a:gd name="connsiteX8" fmla="*/ 1521460 w 2950210"/>
              <a:gd name="connsiteY8" fmla="*/ 792480 h 1563370"/>
              <a:gd name="connsiteX9" fmla="*/ 1902460 w 2950210"/>
              <a:gd name="connsiteY9" fmla="*/ 792480 h 1563370"/>
              <a:gd name="connsiteX10" fmla="*/ 2222500 w 2950210"/>
              <a:gd name="connsiteY10" fmla="*/ 632460 h 1563370"/>
              <a:gd name="connsiteX11" fmla="*/ 2352040 w 2950210"/>
              <a:gd name="connsiteY11" fmla="*/ 670560 h 1563370"/>
              <a:gd name="connsiteX12" fmla="*/ 2489200 w 2950210"/>
              <a:gd name="connsiteY12" fmla="*/ 670560 h 1563370"/>
              <a:gd name="connsiteX13" fmla="*/ 2679700 w 2950210"/>
              <a:gd name="connsiteY13" fmla="*/ 518160 h 1563370"/>
              <a:gd name="connsiteX14" fmla="*/ 2778760 w 2950210"/>
              <a:gd name="connsiteY14" fmla="*/ 449580 h 1563370"/>
              <a:gd name="connsiteX15" fmla="*/ 2915920 w 2950210"/>
              <a:gd name="connsiteY15" fmla="*/ 426720 h 1563370"/>
              <a:gd name="connsiteX16" fmla="*/ 2923540 w 2950210"/>
              <a:gd name="connsiteY16" fmla="*/ 548640 h 1563370"/>
              <a:gd name="connsiteX17" fmla="*/ 2755900 w 2950210"/>
              <a:gd name="connsiteY17" fmla="*/ 815340 h 1563370"/>
              <a:gd name="connsiteX18" fmla="*/ 2420620 w 2950210"/>
              <a:gd name="connsiteY18" fmla="*/ 975360 h 1563370"/>
              <a:gd name="connsiteX19" fmla="*/ 2161540 w 2950210"/>
              <a:gd name="connsiteY19" fmla="*/ 1135380 h 1563370"/>
              <a:gd name="connsiteX20" fmla="*/ 1917700 w 2950210"/>
              <a:gd name="connsiteY20" fmla="*/ 1242060 h 1563370"/>
              <a:gd name="connsiteX21" fmla="*/ 1856740 w 2950210"/>
              <a:gd name="connsiteY21" fmla="*/ 1554480 h 1563370"/>
              <a:gd name="connsiteX22" fmla="*/ 1681480 w 2950210"/>
              <a:gd name="connsiteY22" fmla="*/ 1295400 h 1563370"/>
              <a:gd name="connsiteX23" fmla="*/ 1673860 w 2950210"/>
              <a:gd name="connsiteY23" fmla="*/ 1051560 h 1563370"/>
              <a:gd name="connsiteX24" fmla="*/ 1597660 w 2950210"/>
              <a:gd name="connsiteY24" fmla="*/ 960120 h 1563370"/>
              <a:gd name="connsiteX25" fmla="*/ 1513840 w 2950210"/>
              <a:gd name="connsiteY25" fmla="*/ 1097280 h 1563370"/>
              <a:gd name="connsiteX26" fmla="*/ 1178560 w 2950210"/>
              <a:gd name="connsiteY26" fmla="*/ 1165860 h 1563370"/>
              <a:gd name="connsiteX27" fmla="*/ 637540 w 2950210"/>
              <a:gd name="connsiteY27" fmla="*/ 861060 h 1563370"/>
              <a:gd name="connsiteX28" fmla="*/ 370840 w 2950210"/>
              <a:gd name="connsiteY28" fmla="*/ 594360 h 1563370"/>
              <a:gd name="connsiteX29" fmla="*/ 165100 w 2950210"/>
              <a:gd name="connsiteY29" fmla="*/ 373380 h 1563370"/>
              <a:gd name="connsiteX30" fmla="*/ 378460 w 2950210"/>
              <a:gd name="connsiteY30" fmla="*/ 259080 h 1563370"/>
              <a:gd name="connsiteX31" fmla="*/ 203200 w 2950210"/>
              <a:gd name="connsiteY31" fmla="*/ 160020 h 1563370"/>
              <a:gd name="connsiteX32" fmla="*/ 58420 w 2950210"/>
              <a:gd name="connsiteY32" fmla="*/ 144780 h 1563370"/>
              <a:gd name="connsiteX33" fmla="*/ 20320 w 2950210"/>
              <a:gd name="connsiteY33" fmla="*/ 60960 h 156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50210" h="1563370">
                <a:moveTo>
                  <a:pt x="20320" y="60960"/>
                </a:moveTo>
                <a:cubicBezTo>
                  <a:pt x="40640" y="41910"/>
                  <a:pt x="120650" y="40640"/>
                  <a:pt x="180340" y="30480"/>
                </a:cubicBezTo>
                <a:cubicBezTo>
                  <a:pt x="240030" y="20320"/>
                  <a:pt x="312420" y="0"/>
                  <a:pt x="378460" y="0"/>
                </a:cubicBezTo>
                <a:cubicBezTo>
                  <a:pt x="444500" y="0"/>
                  <a:pt x="487680" y="19050"/>
                  <a:pt x="576580" y="30480"/>
                </a:cubicBezTo>
                <a:cubicBezTo>
                  <a:pt x="665480" y="41910"/>
                  <a:pt x="852170" y="49530"/>
                  <a:pt x="911860" y="68580"/>
                </a:cubicBezTo>
                <a:cubicBezTo>
                  <a:pt x="971550" y="87630"/>
                  <a:pt x="914400" y="85090"/>
                  <a:pt x="934720" y="144780"/>
                </a:cubicBezTo>
                <a:cubicBezTo>
                  <a:pt x="955040" y="204470"/>
                  <a:pt x="985520" y="344170"/>
                  <a:pt x="1033780" y="426720"/>
                </a:cubicBezTo>
                <a:cubicBezTo>
                  <a:pt x="1082040" y="509270"/>
                  <a:pt x="1143000" y="579120"/>
                  <a:pt x="1224280" y="640080"/>
                </a:cubicBezTo>
                <a:cubicBezTo>
                  <a:pt x="1305560" y="701040"/>
                  <a:pt x="1408430" y="767080"/>
                  <a:pt x="1521460" y="792480"/>
                </a:cubicBezTo>
                <a:cubicBezTo>
                  <a:pt x="1634490" y="817880"/>
                  <a:pt x="1785620" y="819150"/>
                  <a:pt x="1902460" y="792480"/>
                </a:cubicBezTo>
                <a:cubicBezTo>
                  <a:pt x="2019300" y="765810"/>
                  <a:pt x="2147570" y="652780"/>
                  <a:pt x="2222500" y="632460"/>
                </a:cubicBezTo>
                <a:cubicBezTo>
                  <a:pt x="2297430" y="612140"/>
                  <a:pt x="2307590" y="664210"/>
                  <a:pt x="2352040" y="670560"/>
                </a:cubicBezTo>
                <a:cubicBezTo>
                  <a:pt x="2396490" y="676910"/>
                  <a:pt x="2434590" y="695960"/>
                  <a:pt x="2489200" y="670560"/>
                </a:cubicBezTo>
                <a:cubicBezTo>
                  <a:pt x="2543810" y="645160"/>
                  <a:pt x="2631440" y="554990"/>
                  <a:pt x="2679700" y="518160"/>
                </a:cubicBezTo>
                <a:cubicBezTo>
                  <a:pt x="2727960" y="481330"/>
                  <a:pt x="2739390" y="464820"/>
                  <a:pt x="2778760" y="449580"/>
                </a:cubicBezTo>
                <a:cubicBezTo>
                  <a:pt x="2818130" y="434340"/>
                  <a:pt x="2891790" y="410210"/>
                  <a:pt x="2915920" y="426720"/>
                </a:cubicBezTo>
                <a:cubicBezTo>
                  <a:pt x="2940050" y="443230"/>
                  <a:pt x="2950210" y="483870"/>
                  <a:pt x="2923540" y="548640"/>
                </a:cubicBezTo>
                <a:cubicBezTo>
                  <a:pt x="2896870" y="613410"/>
                  <a:pt x="2839720" y="744220"/>
                  <a:pt x="2755900" y="815340"/>
                </a:cubicBezTo>
                <a:cubicBezTo>
                  <a:pt x="2672080" y="886460"/>
                  <a:pt x="2519680" y="922020"/>
                  <a:pt x="2420620" y="975360"/>
                </a:cubicBezTo>
                <a:cubicBezTo>
                  <a:pt x="2321560" y="1028700"/>
                  <a:pt x="2245360" y="1090930"/>
                  <a:pt x="2161540" y="1135380"/>
                </a:cubicBezTo>
                <a:cubicBezTo>
                  <a:pt x="2077720" y="1179830"/>
                  <a:pt x="1968500" y="1172210"/>
                  <a:pt x="1917700" y="1242060"/>
                </a:cubicBezTo>
                <a:cubicBezTo>
                  <a:pt x="1866900" y="1311910"/>
                  <a:pt x="1896110" y="1545590"/>
                  <a:pt x="1856740" y="1554480"/>
                </a:cubicBezTo>
                <a:cubicBezTo>
                  <a:pt x="1817370" y="1563370"/>
                  <a:pt x="1711960" y="1379220"/>
                  <a:pt x="1681480" y="1295400"/>
                </a:cubicBezTo>
                <a:cubicBezTo>
                  <a:pt x="1651000" y="1211580"/>
                  <a:pt x="1687830" y="1107440"/>
                  <a:pt x="1673860" y="1051560"/>
                </a:cubicBezTo>
                <a:cubicBezTo>
                  <a:pt x="1659890" y="995680"/>
                  <a:pt x="1624330" y="952500"/>
                  <a:pt x="1597660" y="960120"/>
                </a:cubicBezTo>
                <a:cubicBezTo>
                  <a:pt x="1570990" y="967740"/>
                  <a:pt x="1583690" y="1062990"/>
                  <a:pt x="1513840" y="1097280"/>
                </a:cubicBezTo>
                <a:cubicBezTo>
                  <a:pt x="1443990" y="1131570"/>
                  <a:pt x="1324610" y="1205230"/>
                  <a:pt x="1178560" y="1165860"/>
                </a:cubicBezTo>
                <a:cubicBezTo>
                  <a:pt x="1032510" y="1126490"/>
                  <a:pt x="772160" y="956310"/>
                  <a:pt x="637540" y="861060"/>
                </a:cubicBezTo>
                <a:cubicBezTo>
                  <a:pt x="502920" y="765810"/>
                  <a:pt x="449580" y="675640"/>
                  <a:pt x="370840" y="594360"/>
                </a:cubicBezTo>
                <a:cubicBezTo>
                  <a:pt x="292100" y="513080"/>
                  <a:pt x="163830" y="429260"/>
                  <a:pt x="165100" y="373380"/>
                </a:cubicBezTo>
                <a:cubicBezTo>
                  <a:pt x="166370" y="317500"/>
                  <a:pt x="372110" y="294640"/>
                  <a:pt x="378460" y="259080"/>
                </a:cubicBezTo>
                <a:cubicBezTo>
                  <a:pt x="384810" y="223520"/>
                  <a:pt x="256540" y="179070"/>
                  <a:pt x="203200" y="160020"/>
                </a:cubicBezTo>
                <a:cubicBezTo>
                  <a:pt x="149860" y="140970"/>
                  <a:pt x="88900" y="158750"/>
                  <a:pt x="58420" y="144780"/>
                </a:cubicBezTo>
                <a:cubicBezTo>
                  <a:pt x="27940" y="130810"/>
                  <a:pt x="0" y="80010"/>
                  <a:pt x="20320" y="60960"/>
                </a:cubicBezTo>
                <a:close/>
              </a:path>
            </a:pathLst>
          </a:cu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 Arrow 10"/>
          <p:cNvSpPr/>
          <p:nvPr/>
        </p:nvSpPr>
        <p:spPr>
          <a:xfrm>
            <a:off x="4788024" y="764704"/>
            <a:ext cx="936104" cy="288032"/>
          </a:xfrm>
          <a:prstGeom prst="lef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12" name="Left Arrow 11"/>
          <p:cNvSpPr/>
          <p:nvPr/>
        </p:nvSpPr>
        <p:spPr>
          <a:xfrm>
            <a:off x="4788024" y="1412776"/>
            <a:ext cx="936104" cy="288032"/>
          </a:xfrm>
          <a:prstGeom prst="lef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13" name="Left Arrow 12"/>
          <p:cNvSpPr/>
          <p:nvPr/>
        </p:nvSpPr>
        <p:spPr>
          <a:xfrm>
            <a:off x="4788024" y="1988840"/>
            <a:ext cx="936104" cy="288032"/>
          </a:xfrm>
          <a:prstGeom prst="lef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14" name="Freeform 13"/>
          <p:cNvSpPr/>
          <p:nvPr/>
        </p:nvSpPr>
        <p:spPr>
          <a:xfrm>
            <a:off x="2562860" y="817880"/>
            <a:ext cx="1699260" cy="2421890"/>
          </a:xfrm>
          <a:custGeom>
            <a:avLst/>
            <a:gdLst>
              <a:gd name="connsiteX0" fmla="*/ 50800 w 1699260"/>
              <a:gd name="connsiteY0" fmla="*/ 2405380 h 2421890"/>
              <a:gd name="connsiteX1" fmla="*/ 347980 w 1699260"/>
              <a:gd name="connsiteY1" fmla="*/ 2367280 h 2421890"/>
              <a:gd name="connsiteX2" fmla="*/ 645160 w 1699260"/>
              <a:gd name="connsiteY2" fmla="*/ 2306320 h 2421890"/>
              <a:gd name="connsiteX3" fmla="*/ 858520 w 1699260"/>
              <a:gd name="connsiteY3" fmla="*/ 1932940 h 2421890"/>
              <a:gd name="connsiteX4" fmla="*/ 1064260 w 1699260"/>
              <a:gd name="connsiteY4" fmla="*/ 1285240 h 2421890"/>
              <a:gd name="connsiteX5" fmla="*/ 1285240 w 1699260"/>
              <a:gd name="connsiteY5" fmla="*/ 782320 h 2421890"/>
              <a:gd name="connsiteX6" fmla="*/ 1574800 w 1699260"/>
              <a:gd name="connsiteY6" fmla="*/ 393700 h 2421890"/>
              <a:gd name="connsiteX7" fmla="*/ 1689100 w 1699260"/>
              <a:gd name="connsiteY7" fmla="*/ 134620 h 2421890"/>
              <a:gd name="connsiteX8" fmla="*/ 1513840 w 1699260"/>
              <a:gd name="connsiteY8" fmla="*/ 12700 h 2421890"/>
              <a:gd name="connsiteX9" fmla="*/ 1178560 w 1699260"/>
              <a:gd name="connsiteY9" fmla="*/ 210820 h 2421890"/>
              <a:gd name="connsiteX10" fmla="*/ 835660 w 1699260"/>
              <a:gd name="connsiteY10" fmla="*/ 500380 h 2421890"/>
              <a:gd name="connsiteX11" fmla="*/ 500380 w 1699260"/>
              <a:gd name="connsiteY11" fmla="*/ 911860 h 2421890"/>
              <a:gd name="connsiteX12" fmla="*/ 111760 w 1699260"/>
              <a:gd name="connsiteY12" fmla="*/ 1711960 h 2421890"/>
              <a:gd name="connsiteX13" fmla="*/ 43180 w 1699260"/>
              <a:gd name="connsiteY13" fmla="*/ 2268220 h 2421890"/>
              <a:gd name="connsiteX14" fmla="*/ 50800 w 1699260"/>
              <a:gd name="connsiteY14" fmla="*/ 2405380 h 24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9260" h="2421890">
                <a:moveTo>
                  <a:pt x="50800" y="2405380"/>
                </a:moveTo>
                <a:cubicBezTo>
                  <a:pt x="101600" y="2421890"/>
                  <a:pt x="248920" y="2383790"/>
                  <a:pt x="347980" y="2367280"/>
                </a:cubicBezTo>
                <a:cubicBezTo>
                  <a:pt x="447040" y="2350770"/>
                  <a:pt x="560070" y="2378710"/>
                  <a:pt x="645160" y="2306320"/>
                </a:cubicBezTo>
                <a:cubicBezTo>
                  <a:pt x="730250" y="2233930"/>
                  <a:pt x="788670" y="2103120"/>
                  <a:pt x="858520" y="1932940"/>
                </a:cubicBezTo>
                <a:cubicBezTo>
                  <a:pt x="928370" y="1762760"/>
                  <a:pt x="993140" y="1477010"/>
                  <a:pt x="1064260" y="1285240"/>
                </a:cubicBezTo>
                <a:cubicBezTo>
                  <a:pt x="1135380" y="1093470"/>
                  <a:pt x="1200150" y="930910"/>
                  <a:pt x="1285240" y="782320"/>
                </a:cubicBezTo>
                <a:cubicBezTo>
                  <a:pt x="1370330" y="633730"/>
                  <a:pt x="1507490" y="501650"/>
                  <a:pt x="1574800" y="393700"/>
                </a:cubicBezTo>
                <a:cubicBezTo>
                  <a:pt x="1642110" y="285750"/>
                  <a:pt x="1699260" y="198120"/>
                  <a:pt x="1689100" y="134620"/>
                </a:cubicBezTo>
                <a:cubicBezTo>
                  <a:pt x="1678940" y="71120"/>
                  <a:pt x="1598930" y="0"/>
                  <a:pt x="1513840" y="12700"/>
                </a:cubicBezTo>
                <a:cubicBezTo>
                  <a:pt x="1428750" y="25400"/>
                  <a:pt x="1291590" y="129540"/>
                  <a:pt x="1178560" y="210820"/>
                </a:cubicBezTo>
                <a:cubicBezTo>
                  <a:pt x="1065530" y="292100"/>
                  <a:pt x="948690" y="383540"/>
                  <a:pt x="835660" y="500380"/>
                </a:cubicBezTo>
                <a:cubicBezTo>
                  <a:pt x="722630" y="617220"/>
                  <a:pt x="621030" y="709930"/>
                  <a:pt x="500380" y="911860"/>
                </a:cubicBezTo>
                <a:cubicBezTo>
                  <a:pt x="379730" y="1113790"/>
                  <a:pt x="187960" y="1485900"/>
                  <a:pt x="111760" y="1711960"/>
                </a:cubicBezTo>
                <a:cubicBezTo>
                  <a:pt x="35560" y="1938020"/>
                  <a:pt x="55880" y="2153920"/>
                  <a:pt x="43180" y="2268220"/>
                </a:cubicBezTo>
                <a:cubicBezTo>
                  <a:pt x="30480" y="2382520"/>
                  <a:pt x="0" y="2388870"/>
                  <a:pt x="50800" y="2405380"/>
                </a:cubicBezTo>
                <a:close/>
              </a:path>
            </a:pathLst>
          </a:cu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6297930" y="3205480"/>
            <a:ext cx="1838960" cy="2526030"/>
          </a:xfrm>
          <a:custGeom>
            <a:avLst/>
            <a:gdLst>
              <a:gd name="connsiteX0" fmla="*/ 19050 w 1838960"/>
              <a:gd name="connsiteY0" fmla="*/ 2433320 h 2526030"/>
              <a:gd name="connsiteX1" fmla="*/ 293370 w 1838960"/>
              <a:gd name="connsiteY1" fmla="*/ 1938020 h 2526030"/>
              <a:gd name="connsiteX2" fmla="*/ 491490 w 1838960"/>
              <a:gd name="connsiteY2" fmla="*/ 1518920 h 2526030"/>
              <a:gd name="connsiteX3" fmla="*/ 720090 w 1838960"/>
              <a:gd name="connsiteY3" fmla="*/ 939800 h 2526030"/>
              <a:gd name="connsiteX4" fmla="*/ 842010 w 1838960"/>
              <a:gd name="connsiteY4" fmla="*/ 474980 h 2526030"/>
              <a:gd name="connsiteX5" fmla="*/ 1002030 w 1838960"/>
              <a:gd name="connsiteY5" fmla="*/ 223520 h 2526030"/>
              <a:gd name="connsiteX6" fmla="*/ 1169670 w 1838960"/>
              <a:gd name="connsiteY6" fmla="*/ 132080 h 2526030"/>
              <a:gd name="connsiteX7" fmla="*/ 1383030 w 1838960"/>
              <a:gd name="connsiteY7" fmla="*/ 132080 h 2526030"/>
              <a:gd name="connsiteX8" fmla="*/ 1687830 w 1838960"/>
              <a:gd name="connsiteY8" fmla="*/ 63500 h 2526030"/>
              <a:gd name="connsiteX9" fmla="*/ 1817370 w 1838960"/>
              <a:gd name="connsiteY9" fmla="*/ 109220 h 2526030"/>
              <a:gd name="connsiteX10" fmla="*/ 1756410 w 1838960"/>
              <a:gd name="connsiteY10" fmla="*/ 718820 h 2526030"/>
              <a:gd name="connsiteX11" fmla="*/ 1322070 w 1838960"/>
              <a:gd name="connsiteY11" fmla="*/ 1610360 h 2526030"/>
              <a:gd name="connsiteX12" fmla="*/ 674370 w 1838960"/>
              <a:gd name="connsiteY12" fmla="*/ 2265680 h 2526030"/>
              <a:gd name="connsiteX13" fmla="*/ 179070 w 1838960"/>
              <a:gd name="connsiteY13" fmla="*/ 2494280 h 2526030"/>
              <a:gd name="connsiteX14" fmla="*/ 19050 w 1838960"/>
              <a:gd name="connsiteY14" fmla="*/ 2433320 h 252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8960" h="2526030">
                <a:moveTo>
                  <a:pt x="19050" y="2433320"/>
                </a:moveTo>
                <a:cubicBezTo>
                  <a:pt x="38100" y="2340610"/>
                  <a:pt x="214630" y="2090420"/>
                  <a:pt x="293370" y="1938020"/>
                </a:cubicBezTo>
                <a:cubicBezTo>
                  <a:pt x="372110" y="1785620"/>
                  <a:pt x="420370" y="1685290"/>
                  <a:pt x="491490" y="1518920"/>
                </a:cubicBezTo>
                <a:cubicBezTo>
                  <a:pt x="562610" y="1352550"/>
                  <a:pt x="661670" y="1113790"/>
                  <a:pt x="720090" y="939800"/>
                </a:cubicBezTo>
                <a:cubicBezTo>
                  <a:pt x="778510" y="765810"/>
                  <a:pt x="795020" y="594360"/>
                  <a:pt x="842010" y="474980"/>
                </a:cubicBezTo>
                <a:cubicBezTo>
                  <a:pt x="889000" y="355600"/>
                  <a:pt x="947420" y="280670"/>
                  <a:pt x="1002030" y="223520"/>
                </a:cubicBezTo>
                <a:cubicBezTo>
                  <a:pt x="1056640" y="166370"/>
                  <a:pt x="1106170" y="147320"/>
                  <a:pt x="1169670" y="132080"/>
                </a:cubicBezTo>
                <a:cubicBezTo>
                  <a:pt x="1233170" y="116840"/>
                  <a:pt x="1296670" y="143510"/>
                  <a:pt x="1383030" y="132080"/>
                </a:cubicBezTo>
                <a:cubicBezTo>
                  <a:pt x="1469390" y="120650"/>
                  <a:pt x="1615440" y="67310"/>
                  <a:pt x="1687830" y="63500"/>
                </a:cubicBezTo>
                <a:cubicBezTo>
                  <a:pt x="1760220" y="59690"/>
                  <a:pt x="1805940" y="0"/>
                  <a:pt x="1817370" y="109220"/>
                </a:cubicBezTo>
                <a:cubicBezTo>
                  <a:pt x="1828800" y="218440"/>
                  <a:pt x="1838960" y="468630"/>
                  <a:pt x="1756410" y="718820"/>
                </a:cubicBezTo>
                <a:cubicBezTo>
                  <a:pt x="1673860" y="969010"/>
                  <a:pt x="1502410" y="1352550"/>
                  <a:pt x="1322070" y="1610360"/>
                </a:cubicBezTo>
                <a:cubicBezTo>
                  <a:pt x="1141730" y="1868170"/>
                  <a:pt x="864870" y="2118360"/>
                  <a:pt x="674370" y="2265680"/>
                </a:cubicBezTo>
                <a:cubicBezTo>
                  <a:pt x="483870" y="2413000"/>
                  <a:pt x="287020" y="2465070"/>
                  <a:pt x="179070" y="2494280"/>
                </a:cubicBezTo>
                <a:cubicBezTo>
                  <a:pt x="71120" y="2523490"/>
                  <a:pt x="0" y="2526030"/>
                  <a:pt x="19050" y="2433320"/>
                </a:cubicBezTo>
                <a:close/>
              </a:path>
            </a:pathLst>
          </a:cu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4" name="Picture 3" descr="CFX 11.bmp"/>
          <p:cNvPicPr>
            <a:picLocks noChangeAspect="1"/>
          </p:cNvPicPr>
          <p:nvPr/>
        </p:nvPicPr>
        <p:blipFill>
          <a:blip r:embed="rId3" cstate="print"/>
          <a:srcRect r="26778" b="9238"/>
          <a:stretch>
            <a:fillRect/>
          </a:stretch>
        </p:blipFill>
        <p:spPr>
          <a:xfrm>
            <a:off x="251520" y="260648"/>
            <a:ext cx="8127326" cy="6156000"/>
          </a:xfrm>
          <a:prstGeom prst="rect">
            <a:avLst/>
          </a:prstGeom>
        </p:spPr>
      </p:pic>
      <p:sp>
        <p:nvSpPr>
          <p:cNvPr id="7" name="Freeform 6"/>
          <p:cNvSpPr/>
          <p:nvPr/>
        </p:nvSpPr>
        <p:spPr>
          <a:xfrm>
            <a:off x="3362960" y="466090"/>
            <a:ext cx="1772920" cy="3028950"/>
          </a:xfrm>
          <a:custGeom>
            <a:avLst/>
            <a:gdLst>
              <a:gd name="connsiteX0" fmla="*/ 256540 w 1772920"/>
              <a:gd name="connsiteY0" fmla="*/ 3008630 h 3028950"/>
              <a:gd name="connsiteX1" fmla="*/ 180340 w 1772920"/>
              <a:gd name="connsiteY1" fmla="*/ 3008630 h 3028950"/>
              <a:gd name="connsiteX2" fmla="*/ 20320 w 1772920"/>
              <a:gd name="connsiteY2" fmla="*/ 2962910 h 3028950"/>
              <a:gd name="connsiteX3" fmla="*/ 58420 w 1772920"/>
              <a:gd name="connsiteY3" fmla="*/ 2749550 h 3028950"/>
              <a:gd name="connsiteX4" fmla="*/ 241300 w 1772920"/>
              <a:gd name="connsiteY4" fmla="*/ 2421890 h 3028950"/>
              <a:gd name="connsiteX5" fmla="*/ 523240 w 1772920"/>
              <a:gd name="connsiteY5" fmla="*/ 1804670 h 3028950"/>
              <a:gd name="connsiteX6" fmla="*/ 523240 w 1772920"/>
              <a:gd name="connsiteY6" fmla="*/ 1537970 h 3028950"/>
              <a:gd name="connsiteX7" fmla="*/ 599440 w 1772920"/>
              <a:gd name="connsiteY7" fmla="*/ 1050290 h 3028950"/>
              <a:gd name="connsiteX8" fmla="*/ 721360 w 1772920"/>
              <a:gd name="connsiteY8" fmla="*/ 608330 h 3028950"/>
              <a:gd name="connsiteX9" fmla="*/ 721360 w 1772920"/>
              <a:gd name="connsiteY9" fmla="*/ 440690 h 3028950"/>
              <a:gd name="connsiteX10" fmla="*/ 889000 w 1772920"/>
              <a:gd name="connsiteY10" fmla="*/ 311150 h 3028950"/>
              <a:gd name="connsiteX11" fmla="*/ 1460500 w 1772920"/>
              <a:gd name="connsiteY11" fmla="*/ 105410 h 3028950"/>
              <a:gd name="connsiteX12" fmla="*/ 1765300 w 1772920"/>
              <a:gd name="connsiteY12" fmla="*/ 67310 h 3028950"/>
              <a:gd name="connsiteX13" fmla="*/ 1506220 w 1772920"/>
              <a:gd name="connsiteY13" fmla="*/ 509270 h 3028950"/>
              <a:gd name="connsiteX14" fmla="*/ 1170940 w 1772920"/>
              <a:gd name="connsiteY14" fmla="*/ 897890 h 3028950"/>
              <a:gd name="connsiteX15" fmla="*/ 980440 w 1772920"/>
              <a:gd name="connsiteY15" fmla="*/ 1408430 h 3028950"/>
              <a:gd name="connsiteX16" fmla="*/ 866140 w 1772920"/>
              <a:gd name="connsiteY16" fmla="*/ 1934210 h 3028950"/>
              <a:gd name="connsiteX17" fmla="*/ 797560 w 1772920"/>
              <a:gd name="connsiteY17" fmla="*/ 2399030 h 3028950"/>
              <a:gd name="connsiteX18" fmla="*/ 614680 w 1772920"/>
              <a:gd name="connsiteY18" fmla="*/ 2886710 h 3028950"/>
              <a:gd name="connsiteX19" fmla="*/ 256540 w 1772920"/>
              <a:gd name="connsiteY19" fmla="*/ 3008630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72920" h="3028950">
                <a:moveTo>
                  <a:pt x="256540" y="3008630"/>
                </a:moveTo>
                <a:cubicBezTo>
                  <a:pt x="184150" y="3028950"/>
                  <a:pt x="219710" y="3016250"/>
                  <a:pt x="180340" y="3008630"/>
                </a:cubicBezTo>
                <a:cubicBezTo>
                  <a:pt x="140970" y="3001010"/>
                  <a:pt x="40640" y="3006090"/>
                  <a:pt x="20320" y="2962910"/>
                </a:cubicBezTo>
                <a:cubicBezTo>
                  <a:pt x="0" y="2919730"/>
                  <a:pt x="21590" y="2839720"/>
                  <a:pt x="58420" y="2749550"/>
                </a:cubicBezTo>
                <a:cubicBezTo>
                  <a:pt x="95250" y="2659380"/>
                  <a:pt x="163830" y="2579370"/>
                  <a:pt x="241300" y="2421890"/>
                </a:cubicBezTo>
                <a:cubicBezTo>
                  <a:pt x="318770" y="2264410"/>
                  <a:pt x="476250" y="1951990"/>
                  <a:pt x="523240" y="1804670"/>
                </a:cubicBezTo>
                <a:cubicBezTo>
                  <a:pt x="570230" y="1657350"/>
                  <a:pt x="510540" y="1663700"/>
                  <a:pt x="523240" y="1537970"/>
                </a:cubicBezTo>
                <a:cubicBezTo>
                  <a:pt x="535940" y="1412240"/>
                  <a:pt x="566420" y="1205230"/>
                  <a:pt x="599440" y="1050290"/>
                </a:cubicBezTo>
                <a:cubicBezTo>
                  <a:pt x="632460" y="895350"/>
                  <a:pt x="701040" y="709930"/>
                  <a:pt x="721360" y="608330"/>
                </a:cubicBezTo>
                <a:cubicBezTo>
                  <a:pt x="741680" y="506730"/>
                  <a:pt x="693420" y="490220"/>
                  <a:pt x="721360" y="440690"/>
                </a:cubicBezTo>
                <a:cubicBezTo>
                  <a:pt x="749300" y="391160"/>
                  <a:pt x="765810" y="367030"/>
                  <a:pt x="889000" y="311150"/>
                </a:cubicBezTo>
                <a:cubicBezTo>
                  <a:pt x="1012190" y="255270"/>
                  <a:pt x="1314450" y="146050"/>
                  <a:pt x="1460500" y="105410"/>
                </a:cubicBezTo>
                <a:cubicBezTo>
                  <a:pt x="1606550" y="64770"/>
                  <a:pt x="1757680" y="0"/>
                  <a:pt x="1765300" y="67310"/>
                </a:cubicBezTo>
                <a:cubicBezTo>
                  <a:pt x="1772920" y="134620"/>
                  <a:pt x="1605280" y="370840"/>
                  <a:pt x="1506220" y="509270"/>
                </a:cubicBezTo>
                <a:cubicBezTo>
                  <a:pt x="1407160" y="647700"/>
                  <a:pt x="1258570" y="748030"/>
                  <a:pt x="1170940" y="897890"/>
                </a:cubicBezTo>
                <a:cubicBezTo>
                  <a:pt x="1083310" y="1047750"/>
                  <a:pt x="1031240" y="1235710"/>
                  <a:pt x="980440" y="1408430"/>
                </a:cubicBezTo>
                <a:cubicBezTo>
                  <a:pt x="929640" y="1581150"/>
                  <a:pt x="896620" y="1769110"/>
                  <a:pt x="866140" y="1934210"/>
                </a:cubicBezTo>
                <a:cubicBezTo>
                  <a:pt x="835660" y="2099310"/>
                  <a:pt x="839470" y="2240280"/>
                  <a:pt x="797560" y="2399030"/>
                </a:cubicBezTo>
                <a:cubicBezTo>
                  <a:pt x="755650" y="2557780"/>
                  <a:pt x="704850" y="2785110"/>
                  <a:pt x="614680" y="2886710"/>
                </a:cubicBezTo>
                <a:cubicBezTo>
                  <a:pt x="524510" y="2988310"/>
                  <a:pt x="328930" y="2988310"/>
                  <a:pt x="256540" y="3008630"/>
                </a:cubicBezTo>
                <a:close/>
              </a:path>
            </a:pathLst>
          </a:cu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eft Arrow 11"/>
          <p:cNvSpPr/>
          <p:nvPr/>
        </p:nvSpPr>
        <p:spPr>
          <a:xfrm>
            <a:off x="4788024" y="764704"/>
            <a:ext cx="936104" cy="288032"/>
          </a:xfrm>
          <a:prstGeom prst="lef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13" name="Left Arrow 12"/>
          <p:cNvSpPr/>
          <p:nvPr/>
        </p:nvSpPr>
        <p:spPr>
          <a:xfrm>
            <a:off x="4788024" y="1412776"/>
            <a:ext cx="936104" cy="288032"/>
          </a:xfrm>
          <a:prstGeom prst="lef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14" name="Left Arrow 13"/>
          <p:cNvSpPr/>
          <p:nvPr/>
        </p:nvSpPr>
        <p:spPr>
          <a:xfrm>
            <a:off x="4788024" y="1988840"/>
            <a:ext cx="936104" cy="288032"/>
          </a:xfrm>
          <a:prstGeom prst="lef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15" name="Freeform 14"/>
          <p:cNvSpPr/>
          <p:nvPr/>
        </p:nvSpPr>
        <p:spPr>
          <a:xfrm>
            <a:off x="2694940" y="4217670"/>
            <a:ext cx="2570480" cy="2082800"/>
          </a:xfrm>
          <a:custGeom>
            <a:avLst/>
            <a:gdLst>
              <a:gd name="connsiteX0" fmla="*/ 154940 w 2570480"/>
              <a:gd name="connsiteY0" fmla="*/ 521970 h 2082800"/>
              <a:gd name="connsiteX1" fmla="*/ 444500 w 2570480"/>
              <a:gd name="connsiteY1" fmla="*/ 468630 h 2082800"/>
              <a:gd name="connsiteX2" fmla="*/ 596900 w 2570480"/>
              <a:gd name="connsiteY2" fmla="*/ 339090 h 2082800"/>
              <a:gd name="connsiteX3" fmla="*/ 627380 w 2570480"/>
              <a:gd name="connsiteY3" fmla="*/ 194310 h 2082800"/>
              <a:gd name="connsiteX4" fmla="*/ 939800 w 2570480"/>
              <a:gd name="connsiteY4" fmla="*/ 26670 h 2082800"/>
              <a:gd name="connsiteX5" fmla="*/ 1579880 w 2570480"/>
              <a:gd name="connsiteY5" fmla="*/ 354330 h 2082800"/>
              <a:gd name="connsiteX6" fmla="*/ 2189480 w 2570480"/>
              <a:gd name="connsiteY6" fmla="*/ 842010 h 2082800"/>
              <a:gd name="connsiteX7" fmla="*/ 1800860 w 2570480"/>
              <a:gd name="connsiteY7" fmla="*/ 1223010 h 2082800"/>
              <a:gd name="connsiteX8" fmla="*/ 1755140 w 2570480"/>
              <a:gd name="connsiteY8" fmla="*/ 1558290 h 2082800"/>
              <a:gd name="connsiteX9" fmla="*/ 2082800 w 2570480"/>
              <a:gd name="connsiteY9" fmla="*/ 1687830 h 2082800"/>
              <a:gd name="connsiteX10" fmla="*/ 2341880 w 2570480"/>
              <a:gd name="connsiteY10" fmla="*/ 1634490 h 2082800"/>
              <a:gd name="connsiteX11" fmla="*/ 2547620 w 2570480"/>
              <a:gd name="connsiteY11" fmla="*/ 1741170 h 2082800"/>
              <a:gd name="connsiteX12" fmla="*/ 2479040 w 2570480"/>
              <a:gd name="connsiteY12" fmla="*/ 1992630 h 2082800"/>
              <a:gd name="connsiteX13" fmla="*/ 2113280 w 2570480"/>
              <a:gd name="connsiteY13" fmla="*/ 2061210 h 2082800"/>
              <a:gd name="connsiteX14" fmla="*/ 1526540 w 2570480"/>
              <a:gd name="connsiteY14" fmla="*/ 1863090 h 2082800"/>
              <a:gd name="connsiteX15" fmla="*/ 863600 w 2570480"/>
              <a:gd name="connsiteY15" fmla="*/ 1497330 h 2082800"/>
              <a:gd name="connsiteX16" fmla="*/ 116840 w 2570480"/>
              <a:gd name="connsiteY16" fmla="*/ 689610 h 2082800"/>
              <a:gd name="connsiteX17" fmla="*/ 154940 w 2570480"/>
              <a:gd name="connsiteY17" fmla="*/ 521970 h 20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70480" h="2082800">
                <a:moveTo>
                  <a:pt x="154940" y="521970"/>
                </a:moveTo>
                <a:cubicBezTo>
                  <a:pt x="209550" y="485140"/>
                  <a:pt x="370840" y="499110"/>
                  <a:pt x="444500" y="468630"/>
                </a:cubicBezTo>
                <a:cubicBezTo>
                  <a:pt x="518160" y="438150"/>
                  <a:pt x="566420" y="384810"/>
                  <a:pt x="596900" y="339090"/>
                </a:cubicBezTo>
                <a:cubicBezTo>
                  <a:pt x="627380" y="293370"/>
                  <a:pt x="570230" y="246380"/>
                  <a:pt x="627380" y="194310"/>
                </a:cubicBezTo>
                <a:cubicBezTo>
                  <a:pt x="684530" y="142240"/>
                  <a:pt x="781050" y="0"/>
                  <a:pt x="939800" y="26670"/>
                </a:cubicBezTo>
                <a:cubicBezTo>
                  <a:pt x="1098550" y="53340"/>
                  <a:pt x="1371600" y="218440"/>
                  <a:pt x="1579880" y="354330"/>
                </a:cubicBezTo>
                <a:cubicBezTo>
                  <a:pt x="1788160" y="490220"/>
                  <a:pt x="2152650" y="697230"/>
                  <a:pt x="2189480" y="842010"/>
                </a:cubicBezTo>
                <a:cubicBezTo>
                  <a:pt x="2226310" y="986790"/>
                  <a:pt x="1873250" y="1103630"/>
                  <a:pt x="1800860" y="1223010"/>
                </a:cubicBezTo>
                <a:cubicBezTo>
                  <a:pt x="1728470" y="1342390"/>
                  <a:pt x="1708150" y="1480820"/>
                  <a:pt x="1755140" y="1558290"/>
                </a:cubicBezTo>
                <a:cubicBezTo>
                  <a:pt x="1802130" y="1635760"/>
                  <a:pt x="1985010" y="1675130"/>
                  <a:pt x="2082800" y="1687830"/>
                </a:cubicBezTo>
                <a:cubicBezTo>
                  <a:pt x="2180590" y="1700530"/>
                  <a:pt x="2264410" y="1625600"/>
                  <a:pt x="2341880" y="1634490"/>
                </a:cubicBezTo>
                <a:cubicBezTo>
                  <a:pt x="2419350" y="1643380"/>
                  <a:pt x="2524760" y="1681480"/>
                  <a:pt x="2547620" y="1741170"/>
                </a:cubicBezTo>
                <a:cubicBezTo>
                  <a:pt x="2570480" y="1800860"/>
                  <a:pt x="2551430" y="1939290"/>
                  <a:pt x="2479040" y="1992630"/>
                </a:cubicBezTo>
                <a:cubicBezTo>
                  <a:pt x="2406650" y="2045970"/>
                  <a:pt x="2272030" y="2082800"/>
                  <a:pt x="2113280" y="2061210"/>
                </a:cubicBezTo>
                <a:cubicBezTo>
                  <a:pt x="1954530" y="2039620"/>
                  <a:pt x="1734820" y="1957070"/>
                  <a:pt x="1526540" y="1863090"/>
                </a:cubicBezTo>
                <a:cubicBezTo>
                  <a:pt x="1318260" y="1769110"/>
                  <a:pt x="1098550" y="1692910"/>
                  <a:pt x="863600" y="1497330"/>
                </a:cubicBezTo>
                <a:cubicBezTo>
                  <a:pt x="628650" y="1301750"/>
                  <a:pt x="233680" y="852170"/>
                  <a:pt x="116840" y="689610"/>
                </a:cubicBezTo>
                <a:cubicBezTo>
                  <a:pt x="0" y="527050"/>
                  <a:pt x="100330" y="558800"/>
                  <a:pt x="154940" y="521970"/>
                </a:cubicBezTo>
                <a:close/>
              </a:path>
            </a:pathLst>
          </a:cu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rot="692316">
            <a:off x="3817687" y="1049276"/>
            <a:ext cx="288032" cy="4374737"/>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1"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 name="Content Placeholder 5"/>
          <p:cNvPicPr>
            <a:picLocks noGrp="1" noChangeAspect="1"/>
          </p:cNvPicPr>
          <p:nvPr>
            <p:ph sz="quarter" idx="1"/>
          </p:nvPr>
        </p:nvPicPr>
        <p:blipFill rotWithShape="1">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35254" t="12587" r="6736" b="25896"/>
          <a:stretch/>
        </p:blipFill>
        <p:spPr bwMode="auto">
          <a:xfrm>
            <a:off x="323528" y="692696"/>
            <a:ext cx="8012429" cy="4779463"/>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4" name="Freeform 3"/>
          <p:cNvSpPr/>
          <p:nvPr/>
        </p:nvSpPr>
        <p:spPr>
          <a:xfrm>
            <a:off x="5930900" y="2612390"/>
            <a:ext cx="621030" cy="1837690"/>
          </a:xfrm>
          <a:custGeom>
            <a:avLst/>
            <a:gdLst>
              <a:gd name="connsiteX0" fmla="*/ 27940 w 621030"/>
              <a:gd name="connsiteY0" fmla="*/ 138430 h 1837690"/>
              <a:gd name="connsiteX1" fmla="*/ 81280 w 621030"/>
              <a:gd name="connsiteY1" fmla="*/ 77470 h 1837690"/>
              <a:gd name="connsiteX2" fmla="*/ 287020 w 621030"/>
              <a:gd name="connsiteY2" fmla="*/ 8890 h 1837690"/>
              <a:gd name="connsiteX3" fmla="*/ 568960 w 621030"/>
              <a:gd name="connsiteY3" fmla="*/ 130810 h 1837690"/>
              <a:gd name="connsiteX4" fmla="*/ 599440 w 621030"/>
              <a:gd name="connsiteY4" fmla="*/ 267970 h 1837690"/>
              <a:gd name="connsiteX5" fmla="*/ 530860 w 621030"/>
              <a:gd name="connsiteY5" fmla="*/ 420370 h 1837690"/>
              <a:gd name="connsiteX6" fmla="*/ 386080 w 621030"/>
              <a:gd name="connsiteY6" fmla="*/ 648970 h 1837690"/>
              <a:gd name="connsiteX7" fmla="*/ 424180 w 621030"/>
              <a:gd name="connsiteY7" fmla="*/ 755650 h 1837690"/>
              <a:gd name="connsiteX8" fmla="*/ 515620 w 621030"/>
              <a:gd name="connsiteY8" fmla="*/ 847090 h 1837690"/>
              <a:gd name="connsiteX9" fmla="*/ 515620 w 621030"/>
              <a:gd name="connsiteY9" fmla="*/ 1060450 h 1837690"/>
              <a:gd name="connsiteX10" fmla="*/ 477520 w 621030"/>
              <a:gd name="connsiteY10" fmla="*/ 1167130 h 1837690"/>
              <a:gd name="connsiteX11" fmla="*/ 515620 w 621030"/>
              <a:gd name="connsiteY11" fmla="*/ 1281430 h 1837690"/>
              <a:gd name="connsiteX12" fmla="*/ 576580 w 621030"/>
              <a:gd name="connsiteY12" fmla="*/ 1388110 h 1837690"/>
              <a:gd name="connsiteX13" fmla="*/ 408940 w 621030"/>
              <a:gd name="connsiteY13" fmla="*/ 1746250 h 1837690"/>
              <a:gd name="connsiteX14" fmla="*/ 203200 w 621030"/>
              <a:gd name="connsiteY14" fmla="*/ 1830070 h 1837690"/>
              <a:gd name="connsiteX15" fmla="*/ 20320 w 621030"/>
              <a:gd name="connsiteY15" fmla="*/ 1700530 h 1837690"/>
              <a:gd name="connsiteX16" fmla="*/ 81280 w 621030"/>
              <a:gd name="connsiteY16" fmla="*/ 1593850 h 1837690"/>
              <a:gd name="connsiteX17" fmla="*/ 187960 w 621030"/>
              <a:gd name="connsiteY17" fmla="*/ 1395730 h 1837690"/>
              <a:gd name="connsiteX18" fmla="*/ 256540 w 621030"/>
              <a:gd name="connsiteY18" fmla="*/ 1075690 h 1837690"/>
              <a:gd name="connsiteX19" fmla="*/ 233680 w 621030"/>
              <a:gd name="connsiteY19" fmla="*/ 709930 h 1837690"/>
              <a:gd name="connsiteX20" fmla="*/ 180340 w 621030"/>
              <a:gd name="connsiteY20" fmla="*/ 443230 h 1837690"/>
              <a:gd name="connsiteX21" fmla="*/ 27940 w 621030"/>
              <a:gd name="connsiteY21" fmla="*/ 138430 h 18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1030" h="1837690">
                <a:moveTo>
                  <a:pt x="27940" y="138430"/>
                </a:moveTo>
                <a:cubicBezTo>
                  <a:pt x="11430" y="77470"/>
                  <a:pt x="38100" y="99060"/>
                  <a:pt x="81280" y="77470"/>
                </a:cubicBezTo>
                <a:cubicBezTo>
                  <a:pt x="124460" y="55880"/>
                  <a:pt x="205740" y="0"/>
                  <a:pt x="287020" y="8890"/>
                </a:cubicBezTo>
                <a:cubicBezTo>
                  <a:pt x="368300" y="17780"/>
                  <a:pt x="516890" y="87630"/>
                  <a:pt x="568960" y="130810"/>
                </a:cubicBezTo>
                <a:cubicBezTo>
                  <a:pt x="621030" y="173990"/>
                  <a:pt x="605790" y="219710"/>
                  <a:pt x="599440" y="267970"/>
                </a:cubicBezTo>
                <a:cubicBezTo>
                  <a:pt x="593090" y="316230"/>
                  <a:pt x="566420" y="356870"/>
                  <a:pt x="530860" y="420370"/>
                </a:cubicBezTo>
                <a:cubicBezTo>
                  <a:pt x="495300" y="483870"/>
                  <a:pt x="403860" y="593090"/>
                  <a:pt x="386080" y="648970"/>
                </a:cubicBezTo>
                <a:cubicBezTo>
                  <a:pt x="368300" y="704850"/>
                  <a:pt x="402590" y="722630"/>
                  <a:pt x="424180" y="755650"/>
                </a:cubicBezTo>
                <a:cubicBezTo>
                  <a:pt x="445770" y="788670"/>
                  <a:pt x="500380" y="796290"/>
                  <a:pt x="515620" y="847090"/>
                </a:cubicBezTo>
                <a:cubicBezTo>
                  <a:pt x="530860" y="897890"/>
                  <a:pt x="521970" y="1007110"/>
                  <a:pt x="515620" y="1060450"/>
                </a:cubicBezTo>
                <a:cubicBezTo>
                  <a:pt x="509270" y="1113790"/>
                  <a:pt x="477520" y="1130300"/>
                  <a:pt x="477520" y="1167130"/>
                </a:cubicBezTo>
                <a:cubicBezTo>
                  <a:pt x="477520" y="1203960"/>
                  <a:pt x="499110" y="1244600"/>
                  <a:pt x="515620" y="1281430"/>
                </a:cubicBezTo>
                <a:cubicBezTo>
                  <a:pt x="532130" y="1318260"/>
                  <a:pt x="594360" y="1310640"/>
                  <a:pt x="576580" y="1388110"/>
                </a:cubicBezTo>
                <a:cubicBezTo>
                  <a:pt x="558800" y="1465580"/>
                  <a:pt x="471170" y="1672590"/>
                  <a:pt x="408940" y="1746250"/>
                </a:cubicBezTo>
                <a:cubicBezTo>
                  <a:pt x="346710" y="1819910"/>
                  <a:pt x="267970" y="1837690"/>
                  <a:pt x="203200" y="1830070"/>
                </a:cubicBezTo>
                <a:cubicBezTo>
                  <a:pt x="138430" y="1822450"/>
                  <a:pt x="40640" y="1739900"/>
                  <a:pt x="20320" y="1700530"/>
                </a:cubicBezTo>
                <a:cubicBezTo>
                  <a:pt x="0" y="1661160"/>
                  <a:pt x="53340" y="1644650"/>
                  <a:pt x="81280" y="1593850"/>
                </a:cubicBezTo>
                <a:cubicBezTo>
                  <a:pt x="109220" y="1543050"/>
                  <a:pt x="158750" y="1482090"/>
                  <a:pt x="187960" y="1395730"/>
                </a:cubicBezTo>
                <a:cubicBezTo>
                  <a:pt x="217170" y="1309370"/>
                  <a:pt x="248920" y="1189990"/>
                  <a:pt x="256540" y="1075690"/>
                </a:cubicBezTo>
                <a:cubicBezTo>
                  <a:pt x="264160" y="961390"/>
                  <a:pt x="246380" y="815340"/>
                  <a:pt x="233680" y="709930"/>
                </a:cubicBezTo>
                <a:cubicBezTo>
                  <a:pt x="220980" y="604520"/>
                  <a:pt x="214630" y="534670"/>
                  <a:pt x="180340" y="443230"/>
                </a:cubicBezTo>
                <a:cubicBezTo>
                  <a:pt x="146050" y="351790"/>
                  <a:pt x="44450" y="199390"/>
                  <a:pt x="27940" y="138430"/>
                </a:cubicBezTo>
                <a:close/>
              </a:path>
            </a:pathLst>
          </a:cu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992120" y="3658870"/>
            <a:ext cx="789940" cy="285750"/>
          </a:xfrm>
          <a:custGeom>
            <a:avLst/>
            <a:gdLst>
              <a:gd name="connsiteX0" fmla="*/ 40640 w 789940"/>
              <a:gd name="connsiteY0" fmla="*/ 189230 h 285750"/>
              <a:gd name="connsiteX1" fmla="*/ 368300 w 789940"/>
              <a:gd name="connsiteY1" fmla="*/ 90170 h 285750"/>
              <a:gd name="connsiteX2" fmla="*/ 566420 w 789940"/>
              <a:gd name="connsiteY2" fmla="*/ 13970 h 285750"/>
              <a:gd name="connsiteX3" fmla="*/ 680720 w 789940"/>
              <a:gd name="connsiteY3" fmla="*/ 13970 h 285750"/>
              <a:gd name="connsiteX4" fmla="*/ 756920 w 789940"/>
              <a:gd name="connsiteY4" fmla="*/ 97790 h 285750"/>
              <a:gd name="connsiteX5" fmla="*/ 772160 w 789940"/>
              <a:gd name="connsiteY5" fmla="*/ 219710 h 285750"/>
              <a:gd name="connsiteX6" fmla="*/ 650240 w 789940"/>
              <a:gd name="connsiteY6" fmla="*/ 280670 h 285750"/>
              <a:gd name="connsiteX7" fmla="*/ 307340 w 789940"/>
              <a:gd name="connsiteY7" fmla="*/ 250190 h 285750"/>
              <a:gd name="connsiteX8" fmla="*/ 124460 w 789940"/>
              <a:gd name="connsiteY8" fmla="*/ 242570 h 285750"/>
              <a:gd name="connsiteX9" fmla="*/ 40640 w 789940"/>
              <a:gd name="connsiteY9" fmla="*/ 18923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940" h="285750">
                <a:moveTo>
                  <a:pt x="40640" y="189230"/>
                </a:moveTo>
                <a:cubicBezTo>
                  <a:pt x="81280" y="163830"/>
                  <a:pt x="280670" y="119380"/>
                  <a:pt x="368300" y="90170"/>
                </a:cubicBezTo>
                <a:cubicBezTo>
                  <a:pt x="455930" y="60960"/>
                  <a:pt x="514350" y="26670"/>
                  <a:pt x="566420" y="13970"/>
                </a:cubicBezTo>
                <a:cubicBezTo>
                  <a:pt x="618490" y="1270"/>
                  <a:pt x="648970" y="0"/>
                  <a:pt x="680720" y="13970"/>
                </a:cubicBezTo>
                <a:cubicBezTo>
                  <a:pt x="712470" y="27940"/>
                  <a:pt x="741680" y="63500"/>
                  <a:pt x="756920" y="97790"/>
                </a:cubicBezTo>
                <a:cubicBezTo>
                  <a:pt x="772160" y="132080"/>
                  <a:pt x="789940" y="189230"/>
                  <a:pt x="772160" y="219710"/>
                </a:cubicBezTo>
                <a:cubicBezTo>
                  <a:pt x="754380" y="250190"/>
                  <a:pt x="727710" y="275590"/>
                  <a:pt x="650240" y="280670"/>
                </a:cubicBezTo>
                <a:cubicBezTo>
                  <a:pt x="572770" y="285750"/>
                  <a:pt x="394970" y="256540"/>
                  <a:pt x="307340" y="250190"/>
                </a:cubicBezTo>
                <a:cubicBezTo>
                  <a:pt x="219710" y="243840"/>
                  <a:pt x="163830" y="252730"/>
                  <a:pt x="124460" y="242570"/>
                </a:cubicBezTo>
                <a:cubicBezTo>
                  <a:pt x="85090" y="232410"/>
                  <a:pt x="0" y="214630"/>
                  <a:pt x="40640" y="189230"/>
                </a:cubicBezTo>
                <a:close/>
              </a:path>
            </a:pathLst>
          </a:cu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698240" y="1785620"/>
            <a:ext cx="2139950" cy="1541780"/>
          </a:xfrm>
          <a:custGeom>
            <a:avLst/>
            <a:gdLst>
              <a:gd name="connsiteX0" fmla="*/ 43180 w 2139950"/>
              <a:gd name="connsiteY0" fmla="*/ 1513840 h 1541780"/>
              <a:gd name="connsiteX1" fmla="*/ 12700 w 2139950"/>
              <a:gd name="connsiteY1" fmla="*/ 1353820 h 1541780"/>
              <a:gd name="connsiteX2" fmla="*/ 119380 w 2139950"/>
              <a:gd name="connsiteY2" fmla="*/ 1056640 h 1541780"/>
              <a:gd name="connsiteX3" fmla="*/ 393700 w 2139950"/>
              <a:gd name="connsiteY3" fmla="*/ 645160 h 1541780"/>
              <a:gd name="connsiteX4" fmla="*/ 500380 w 2139950"/>
              <a:gd name="connsiteY4" fmla="*/ 378460 h 1541780"/>
              <a:gd name="connsiteX5" fmla="*/ 706120 w 2139950"/>
              <a:gd name="connsiteY5" fmla="*/ 157480 h 1541780"/>
              <a:gd name="connsiteX6" fmla="*/ 889000 w 2139950"/>
              <a:gd name="connsiteY6" fmla="*/ 73660 h 1541780"/>
              <a:gd name="connsiteX7" fmla="*/ 1239520 w 2139950"/>
              <a:gd name="connsiteY7" fmla="*/ 20320 h 1541780"/>
              <a:gd name="connsiteX8" fmla="*/ 1460500 w 2139950"/>
              <a:gd name="connsiteY8" fmla="*/ 20320 h 1541780"/>
              <a:gd name="connsiteX9" fmla="*/ 1719580 w 2139950"/>
              <a:gd name="connsiteY9" fmla="*/ 142240 h 1541780"/>
              <a:gd name="connsiteX10" fmla="*/ 2085340 w 2139950"/>
              <a:gd name="connsiteY10" fmla="*/ 431800 h 1541780"/>
              <a:gd name="connsiteX11" fmla="*/ 2047240 w 2139950"/>
              <a:gd name="connsiteY11" fmla="*/ 721360 h 1541780"/>
              <a:gd name="connsiteX12" fmla="*/ 1963420 w 2139950"/>
              <a:gd name="connsiteY12" fmla="*/ 698500 h 1541780"/>
              <a:gd name="connsiteX13" fmla="*/ 1772920 w 2139950"/>
              <a:gd name="connsiteY13" fmla="*/ 622300 h 1541780"/>
              <a:gd name="connsiteX14" fmla="*/ 1376680 w 2139950"/>
              <a:gd name="connsiteY14" fmla="*/ 508000 h 1541780"/>
              <a:gd name="connsiteX15" fmla="*/ 904240 w 2139950"/>
              <a:gd name="connsiteY15" fmla="*/ 568960 h 1541780"/>
              <a:gd name="connsiteX16" fmla="*/ 584200 w 2139950"/>
              <a:gd name="connsiteY16" fmla="*/ 744220 h 1541780"/>
              <a:gd name="connsiteX17" fmla="*/ 355600 w 2139950"/>
              <a:gd name="connsiteY17" fmla="*/ 919480 h 1541780"/>
              <a:gd name="connsiteX18" fmla="*/ 195580 w 2139950"/>
              <a:gd name="connsiteY18" fmla="*/ 1186180 h 1541780"/>
              <a:gd name="connsiteX19" fmla="*/ 43180 w 2139950"/>
              <a:gd name="connsiteY19" fmla="*/ 1513840 h 154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39950" h="1541780">
                <a:moveTo>
                  <a:pt x="43180" y="1513840"/>
                </a:moveTo>
                <a:cubicBezTo>
                  <a:pt x="12700" y="1541780"/>
                  <a:pt x="0" y="1430020"/>
                  <a:pt x="12700" y="1353820"/>
                </a:cubicBezTo>
                <a:cubicBezTo>
                  <a:pt x="25400" y="1277620"/>
                  <a:pt x="55880" y="1174750"/>
                  <a:pt x="119380" y="1056640"/>
                </a:cubicBezTo>
                <a:cubicBezTo>
                  <a:pt x="182880" y="938530"/>
                  <a:pt x="330200" y="758190"/>
                  <a:pt x="393700" y="645160"/>
                </a:cubicBezTo>
                <a:cubicBezTo>
                  <a:pt x="457200" y="532130"/>
                  <a:pt x="448310" y="459740"/>
                  <a:pt x="500380" y="378460"/>
                </a:cubicBezTo>
                <a:cubicBezTo>
                  <a:pt x="552450" y="297180"/>
                  <a:pt x="641350" y="208280"/>
                  <a:pt x="706120" y="157480"/>
                </a:cubicBezTo>
                <a:cubicBezTo>
                  <a:pt x="770890" y="106680"/>
                  <a:pt x="800100" y="96520"/>
                  <a:pt x="889000" y="73660"/>
                </a:cubicBezTo>
                <a:cubicBezTo>
                  <a:pt x="977900" y="50800"/>
                  <a:pt x="1144270" y="29210"/>
                  <a:pt x="1239520" y="20320"/>
                </a:cubicBezTo>
                <a:cubicBezTo>
                  <a:pt x="1334770" y="11430"/>
                  <a:pt x="1380490" y="0"/>
                  <a:pt x="1460500" y="20320"/>
                </a:cubicBezTo>
                <a:cubicBezTo>
                  <a:pt x="1540510" y="40640"/>
                  <a:pt x="1615440" y="73660"/>
                  <a:pt x="1719580" y="142240"/>
                </a:cubicBezTo>
                <a:cubicBezTo>
                  <a:pt x="1823720" y="210820"/>
                  <a:pt x="2030730" y="335280"/>
                  <a:pt x="2085340" y="431800"/>
                </a:cubicBezTo>
                <a:cubicBezTo>
                  <a:pt x="2139950" y="528320"/>
                  <a:pt x="2067560" y="676910"/>
                  <a:pt x="2047240" y="721360"/>
                </a:cubicBezTo>
                <a:cubicBezTo>
                  <a:pt x="2026920" y="765810"/>
                  <a:pt x="2009140" y="715010"/>
                  <a:pt x="1963420" y="698500"/>
                </a:cubicBezTo>
                <a:cubicBezTo>
                  <a:pt x="1917700" y="681990"/>
                  <a:pt x="1870710" y="654050"/>
                  <a:pt x="1772920" y="622300"/>
                </a:cubicBezTo>
                <a:cubicBezTo>
                  <a:pt x="1675130" y="590550"/>
                  <a:pt x="1521460" y="516890"/>
                  <a:pt x="1376680" y="508000"/>
                </a:cubicBezTo>
                <a:cubicBezTo>
                  <a:pt x="1231900" y="499110"/>
                  <a:pt x="1036320" y="529590"/>
                  <a:pt x="904240" y="568960"/>
                </a:cubicBezTo>
                <a:cubicBezTo>
                  <a:pt x="772160" y="608330"/>
                  <a:pt x="675640" y="685800"/>
                  <a:pt x="584200" y="744220"/>
                </a:cubicBezTo>
                <a:cubicBezTo>
                  <a:pt x="492760" y="802640"/>
                  <a:pt x="420370" y="845820"/>
                  <a:pt x="355600" y="919480"/>
                </a:cubicBezTo>
                <a:cubicBezTo>
                  <a:pt x="290830" y="993140"/>
                  <a:pt x="245110" y="1088390"/>
                  <a:pt x="195580" y="1186180"/>
                </a:cubicBezTo>
                <a:cubicBezTo>
                  <a:pt x="146050" y="1283970"/>
                  <a:pt x="73660" y="1485900"/>
                  <a:pt x="43180" y="1513840"/>
                </a:cubicBezTo>
                <a:close/>
              </a:path>
            </a:pathLst>
          </a:cu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835400" y="4164330"/>
            <a:ext cx="1907540" cy="1181100"/>
          </a:xfrm>
          <a:custGeom>
            <a:avLst/>
            <a:gdLst>
              <a:gd name="connsiteX0" fmla="*/ 81280 w 1907540"/>
              <a:gd name="connsiteY0" fmla="*/ 41910 h 1181100"/>
              <a:gd name="connsiteX1" fmla="*/ 73660 w 1907540"/>
              <a:gd name="connsiteY1" fmla="*/ 171450 h 1181100"/>
              <a:gd name="connsiteX2" fmla="*/ 157480 w 1907540"/>
              <a:gd name="connsiteY2" fmla="*/ 323850 h 1181100"/>
              <a:gd name="connsiteX3" fmla="*/ 279400 w 1907540"/>
              <a:gd name="connsiteY3" fmla="*/ 590550 h 1181100"/>
              <a:gd name="connsiteX4" fmla="*/ 424180 w 1907540"/>
              <a:gd name="connsiteY4" fmla="*/ 1055370 h 1181100"/>
              <a:gd name="connsiteX5" fmla="*/ 904240 w 1907540"/>
              <a:gd name="connsiteY5" fmla="*/ 1146810 h 1181100"/>
              <a:gd name="connsiteX6" fmla="*/ 1330960 w 1907540"/>
              <a:gd name="connsiteY6" fmla="*/ 1116330 h 1181100"/>
              <a:gd name="connsiteX7" fmla="*/ 1742440 w 1907540"/>
              <a:gd name="connsiteY7" fmla="*/ 758190 h 1181100"/>
              <a:gd name="connsiteX8" fmla="*/ 1894840 w 1907540"/>
              <a:gd name="connsiteY8" fmla="*/ 361950 h 1181100"/>
              <a:gd name="connsiteX9" fmla="*/ 1666240 w 1907540"/>
              <a:gd name="connsiteY9" fmla="*/ 445770 h 1181100"/>
              <a:gd name="connsiteX10" fmla="*/ 1452880 w 1907540"/>
              <a:gd name="connsiteY10" fmla="*/ 544830 h 1181100"/>
              <a:gd name="connsiteX11" fmla="*/ 995680 w 1907540"/>
              <a:gd name="connsiteY11" fmla="*/ 575310 h 1181100"/>
              <a:gd name="connsiteX12" fmla="*/ 561340 w 1907540"/>
              <a:gd name="connsiteY12" fmla="*/ 422910 h 1181100"/>
              <a:gd name="connsiteX13" fmla="*/ 81280 w 1907540"/>
              <a:gd name="connsiteY13" fmla="*/ 4191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7540" h="1181100">
                <a:moveTo>
                  <a:pt x="81280" y="41910"/>
                </a:moveTo>
                <a:cubicBezTo>
                  <a:pt x="0" y="0"/>
                  <a:pt x="60960" y="124460"/>
                  <a:pt x="73660" y="171450"/>
                </a:cubicBezTo>
                <a:cubicBezTo>
                  <a:pt x="86360" y="218440"/>
                  <a:pt x="123190" y="254000"/>
                  <a:pt x="157480" y="323850"/>
                </a:cubicBezTo>
                <a:cubicBezTo>
                  <a:pt x="191770" y="393700"/>
                  <a:pt x="234950" y="468630"/>
                  <a:pt x="279400" y="590550"/>
                </a:cubicBezTo>
                <a:cubicBezTo>
                  <a:pt x="323850" y="712470"/>
                  <a:pt x="320040" y="962660"/>
                  <a:pt x="424180" y="1055370"/>
                </a:cubicBezTo>
                <a:cubicBezTo>
                  <a:pt x="528320" y="1148080"/>
                  <a:pt x="753110" y="1136650"/>
                  <a:pt x="904240" y="1146810"/>
                </a:cubicBezTo>
                <a:cubicBezTo>
                  <a:pt x="1055370" y="1156970"/>
                  <a:pt x="1191260" y="1181100"/>
                  <a:pt x="1330960" y="1116330"/>
                </a:cubicBezTo>
                <a:cubicBezTo>
                  <a:pt x="1470660" y="1051560"/>
                  <a:pt x="1648460" y="883920"/>
                  <a:pt x="1742440" y="758190"/>
                </a:cubicBezTo>
                <a:cubicBezTo>
                  <a:pt x="1836420" y="632460"/>
                  <a:pt x="1907540" y="414020"/>
                  <a:pt x="1894840" y="361950"/>
                </a:cubicBezTo>
                <a:cubicBezTo>
                  <a:pt x="1882140" y="309880"/>
                  <a:pt x="1739900" y="415290"/>
                  <a:pt x="1666240" y="445770"/>
                </a:cubicBezTo>
                <a:cubicBezTo>
                  <a:pt x="1592580" y="476250"/>
                  <a:pt x="1564640" y="523240"/>
                  <a:pt x="1452880" y="544830"/>
                </a:cubicBezTo>
                <a:cubicBezTo>
                  <a:pt x="1341120" y="566420"/>
                  <a:pt x="1144270" y="595630"/>
                  <a:pt x="995680" y="575310"/>
                </a:cubicBezTo>
                <a:cubicBezTo>
                  <a:pt x="847090" y="554990"/>
                  <a:pt x="711200" y="510540"/>
                  <a:pt x="561340" y="422910"/>
                </a:cubicBezTo>
                <a:cubicBezTo>
                  <a:pt x="411480" y="335280"/>
                  <a:pt x="162560" y="83820"/>
                  <a:pt x="81280" y="41910"/>
                </a:cubicBezTo>
                <a:close/>
              </a:path>
            </a:pathLst>
          </a:cu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 Arrow 8"/>
          <p:cNvSpPr/>
          <p:nvPr/>
        </p:nvSpPr>
        <p:spPr>
          <a:xfrm>
            <a:off x="7452320" y="2492896"/>
            <a:ext cx="864096" cy="21602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Left Arrow 9"/>
          <p:cNvSpPr/>
          <p:nvPr/>
        </p:nvSpPr>
        <p:spPr>
          <a:xfrm>
            <a:off x="7452320" y="3356992"/>
            <a:ext cx="864096" cy="21602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Left Arrow 10"/>
          <p:cNvSpPr/>
          <p:nvPr/>
        </p:nvSpPr>
        <p:spPr>
          <a:xfrm>
            <a:off x="7452320" y="4437112"/>
            <a:ext cx="864096" cy="21602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Oval 11"/>
          <p:cNvSpPr/>
          <p:nvPr/>
        </p:nvSpPr>
        <p:spPr>
          <a:xfrm>
            <a:off x="3779912" y="2276872"/>
            <a:ext cx="2376264" cy="244827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4" name="Picture 3" descr="diffrentporsities.bmp"/>
          <p:cNvPicPr>
            <a:picLocks noChangeAspect="1"/>
          </p:cNvPicPr>
          <p:nvPr/>
        </p:nvPicPr>
        <p:blipFill>
          <a:blip r:embed="rId3" cstate="print"/>
          <a:srcRect l="6710" t="2619" r="7643" b="3852"/>
          <a:stretch>
            <a:fillRect/>
          </a:stretch>
        </p:blipFill>
        <p:spPr>
          <a:xfrm>
            <a:off x="611560" y="332656"/>
            <a:ext cx="7285979" cy="6300000"/>
          </a:xfrm>
          <a:prstGeom prst="rect">
            <a:avLst/>
          </a:prstGeom>
        </p:spPr>
      </p:pic>
      <p:cxnSp>
        <p:nvCxnSpPr>
          <p:cNvPr id="6" name="Straight Arrow Connector 5"/>
          <p:cNvCxnSpPr/>
          <p:nvPr/>
        </p:nvCxnSpPr>
        <p:spPr>
          <a:xfrm flipV="1">
            <a:off x="6084168" y="3284984"/>
            <a:ext cx="0" cy="288032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1187624" y="3284984"/>
            <a:ext cx="4896544"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0" name="Oval 9"/>
          <p:cNvSpPr/>
          <p:nvPr/>
        </p:nvSpPr>
        <p:spPr>
          <a:xfrm>
            <a:off x="5796136" y="5949280"/>
            <a:ext cx="576064" cy="576064"/>
          </a:xfrm>
          <a:prstGeom prst="ellipse">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V="1">
            <a:off x="6876256" y="3212976"/>
            <a:ext cx="0" cy="295232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3" name="Oval 12"/>
          <p:cNvSpPr/>
          <p:nvPr/>
        </p:nvSpPr>
        <p:spPr>
          <a:xfrm>
            <a:off x="6588224" y="5949280"/>
            <a:ext cx="576064" cy="576064"/>
          </a:xfrm>
          <a:prstGeom prst="ellipse">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p:nvPr/>
        </p:nvCxnSpPr>
        <p:spPr>
          <a:xfrm flipH="1">
            <a:off x="1187624" y="3212976"/>
            <a:ext cx="5688632"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6084168" y="3212976"/>
            <a:ext cx="792088" cy="720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52120" y="2420888"/>
            <a:ext cx="1944216" cy="646331"/>
          </a:xfrm>
          <a:prstGeom prst="rect">
            <a:avLst/>
          </a:prstGeom>
          <a:noFill/>
        </p:spPr>
        <p:txBody>
          <a:bodyPr wrap="square" rtlCol="0">
            <a:spAutoFit/>
          </a:bodyPr>
          <a:lstStyle/>
          <a:p>
            <a:r>
              <a:rPr lang="en-GB" b="1" dirty="0" smtClean="0">
                <a:solidFill>
                  <a:srgbClr val="FF0000"/>
                </a:solidFill>
              </a:rPr>
              <a:t>Leakage Flux into Chamber</a:t>
            </a:r>
            <a:endParaRPr lang="en-GB"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par>
                                <p:cTn id="38" presetID="3" presetClass="entr" presetSubtype="1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linds(horizont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uses-of-global-warming.jpg"/>
          <p:cNvPicPr>
            <a:picLocks noChangeAspect="1"/>
          </p:cNvPicPr>
          <p:nvPr/>
        </p:nvPicPr>
        <p:blipFill>
          <a:blip r:embed="rId3" cstate="print">
            <a:duotone>
              <a:schemeClr val="bg2">
                <a:shade val="45000"/>
                <a:satMod val="135000"/>
              </a:schemeClr>
              <a:prstClr val="white"/>
            </a:duotone>
          </a:blip>
          <a:stretch>
            <a:fillRect/>
          </a:stretch>
        </p:blipFill>
        <p:spPr>
          <a:xfrm>
            <a:off x="395536" y="0"/>
            <a:ext cx="4176464" cy="6006600"/>
          </a:xfrm>
          <a:prstGeom prst="rect">
            <a:avLst/>
          </a:prstGeom>
        </p:spPr>
      </p:pic>
      <p:pic>
        <p:nvPicPr>
          <p:cNvPr id="4" name="Picture 3" descr="top-5-natural-causes-of-global-warming_1.jpg"/>
          <p:cNvPicPr>
            <a:picLocks noChangeAspect="1"/>
          </p:cNvPicPr>
          <p:nvPr/>
        </p:nvPicPr>
        <p:blipFill>
          <a:blip r:embed="rId4" cstate="print"/>
          <a:stretch>
            <a:fillRect/>
          </a:stretch>
        </p:blipFill>
        <p:spPr>
          <a:xfrm>
            <a:off x="4355976" y="1412776"/>
            <a:ext cx="3024336" cy="3024336"/>
          </a:xfrm>
          <a:prstGeom prst="ellipse">
            <a:avLst/>
          </a:prstGeom>
          <a:ln>
            <a:noFill/>
          </a:ln>
          <a:effectLst>
            <a:softEdge rad="112500"/>
          </a:effectLst>
        </p:spPr>
      </p:pic>
      <p:sp>
        <p:nvSpPr>
          <p:cNvPr id="2" name="Title 1"/>
          <p:cNvSpPr>
            <a:spLocks noGrp="1"/>
          </p:cNvSpPr>
          <p:nvPr>
            <p:ph type="title"/>
          </p:nvPr>
        </p:nvSpPr>
        <p:spPr>
          <a:xfrm>
            <a:off x="2195736" y="332656"/>
            <a:ext cx="7467600" cy="1143000"/>
          </a:xfrm>
        </p:spPr>
        <p:txBody>
          <a:bodyPr>
            <a:normAutofit/>
          </a:bodyPr>
          <a:lstStyle/>
          <a:p>
            <a:r>
              <a:rPr lang="en-GB" sz="6000" dirty="0" smtClean="0"/>
              <a:t>Thank you </a:t>
            </a:r>
            <a:endParaRPr lang="en-GB" sz="6000" dirty="0"/>
          </a:p>
        </p:txBody>
      </p:sp>
      <p:sp>
        <p:nvSpPr>
          <p:cNvPr id="3" name="Content Placeholder 2"/>
          <p:cNvSpPr>
            <a:spLocks noGrp="1"/>
          </p:cNvSpPr>
          <p:nvPr>
            <p:ph sz="quarter" idx="1"/>
          </p:nvPr>
        </p:nvSpPr>
        <p:spPr>
          <a:xfrm>
            <a:off x="467544" y="4725144"/>
            <a:ext cx="7283152" cy="2900936"/>
          </a:xfrm>
        </p:spPr>
        <p:txBody>
          <a:bodyPr>
            <a:normAutofit/>
          </a:bodyPr>
          <a:lstStyle/>
          <a:p>
            <a:r>
              <a:rPr lang="en-GB" sz="4800" dirty="0" smtClean="0">
                <a:solidFill>
                  <a:schemeClr val="tx2"/>
                </a:solidFill>
              </a:rPr>
              <a:t>Any Questions? </a:t>
            </a:r>
            <a:endParaRPr lang="en-GB" sz="4800" dirty="0">
              <a:solidFill>
                <a:schemeClr val="tx2"/>
              </a:solidFill>
            </a:endParaRPr>
          </a:p>
        </p:txBody>
      </p:sp>
      <p:pic>
        <p:nvPicPr>
          <p:cNvPr id="5" name="Picture 4" descr="top-5-natural-causes-of-global-warming_1.jpg"/>
          <p:cNvPicPr>
            <a:picLocks noChangeAspect="1"/>
          </p:cNvPicPr>
          <p:nvPr/>
        </p:nvPicPr>
        <p:blipFill>
          <a:blip r:embed="rId4" cstate="print"/>
          <a:stretch>
            <a:fillRect/>
          </a:stretch>
        </p:blipFill>
        <p:spPr>
          <a:xfrm>
            <a:off x="6876256" y="4221088"/>
            <a:ext cx="1368152" cy="136815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1525</TotalTime>
  <Words>1316</Words>
  <Application>Microsoft Office PowerPoint</Application>
  <PresentationFormat>On-screen Show (4:3)</PresentationFormat>
  <Paragraphs>37</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Oriel</vt:lpstr>
      <vt:lpstr>Turbulence Effects on Species Exchange in Dynamic Chambers Between Porous Soil and Entrainment Air </vt:lpstr>
      <vt:lpstr>Slide 2</vt:lpstr>
      <vt:lpstr>Slide 3</vt:lpstr>
      <vt:lpstr>Slide 4</vt:lpstr>
      <vt:lpstr>Slide 5</vt:lpstr>
      <vt:lpstr>Slide 6</vt:lpstr>
      <vt:lpstr>Slide 7</vt:lpstr>
      <vt:lpstr>Slide 8</vt:lpstr>
      <vt:lpstr>Thank you </vt:lpstr>
      <vt:lpstr>Slide 10</vt:lpstr>
      <vt:lpstr>Slide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Turbulence Effects on Species Exchange in Dynamic Chambers Between Porous Soil and Entrainment Air</dc:title>
  <dc:creator>Ahmed</dc:creator>
  <cp:lastModifiedBy>Ahmed</cp:lastModifiedBy>
  <cp:revision>96</cp:revision>
  <dcterms:created xsi:type="dcterms:W3CDTF">2012-10-28T01:12:59Z</dcterms:created>
  <dcterms:modified xsi:type="dcterms:W3CDTF">2013-03-26T00:20:30Z</dcterms:modified>
</cp:coreProperties>
</file>